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71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687" r:id="rId2"/>
    <p:sldId id="768" r:id="rId3"/>
    <p:sldId id="769" r:id="rId4"/>
    <p:sldId id="770" r:id="rId5"/>
    <p:sldId id="869" r:id="rId6"/>
    <p:sldId id="1008" r:id="rId7"/>
    <p:sldId id="871" r:id="rId8"/>
    <p:sldId id="873" r:id="rId9"/>
    <p:sldId id="874" r:id="rId10"/>
    <p:sldId id="911" r:id="rId11"/>
    <p:sldId id="948" r:id="rId12"/>
    <p:sldId id="949" r:id="rId13"/>
    <p:sldId id="950" r:id="rId14"/>
    <p:sldId id="912" r:id="rId15"/>
    <p:sldId id="913" r:id="rId16"/>
    <p:sldId id="914" r:id="rId17"/>
    <p:sldId id="915" r:id="rId18"/>
    <p:sldId id="916" r:id="rId19"/>
    <p:sldId id="917" r:id="rId20"/>
    <p:sldId id="988" r:id="rId21"/>
    <p:sldId id="1016" r:id="rId22"/>
    <p:sldId id="1017" r:id="rId23"/>
    <p:sldId id="918" r:id="rId24"/>
    <p:sldId id="919" r:id="rId25"/>
    <p:sldId id="920" r:id="rId26"/>
    <p:sldId id="921" r:id="rId27"/>
    <p:sldId id="922" r:id="rId28"/>
    <p:sldId id="923" r:id="rId29"/>
    <p:sldId id="924" r:id="rId30"/>
    <p:sldId id="926" r:id="rId31"/>
    <p:sldId id="1018" r:id="rId32"/>
    <p:sldId id="947" r:id="rId33"/>
    <p:sldId id="927" r:id="rId34"/>
    <p:sldId id="928" r:id="rId35"/>
    <p:sldId id="929" r:id="rId36"/>
    <p:sldId id="1020" r:id="rId37"/>
    <p:sldId id="952" r:id="rId38"/>
    <p:sldId id="1021" r:id="rId39"/>
    <p:sldId id="1019" r:id="rId40"/>
    <p:sldId id="1022" r:id="rId41"/>
    <p:sldId id="930" r:id="rId42"/>
    <p:sldId id="931" r:id="rId43"/>
    <p:sldId id="1009" r:id="rId44"/>
    <p:sldId id="1010" r:id="rId45"/>
    <p:sldId id="1011" r:id="rId46"/>
    <p:sldId id="1012" r:id="rId47"/>
    <p:sldId id="986" r:id="rId48"/>
    <p:sldId id="987" r:id="rId49"/>
    <p:sldId id="1013" r:id="rId50"/>
    <p:sldId id="1023" r:id="rId51"/>
    <p:sldId id="1024" r:id="rId52"/>
    <p:sldId id="1064" r:id="rId53"/>
    <p:sldId id="1065" r:id="rId54"/>
    <p:sldId id="1027" r:id="rId55"/>
    <p:sldId id="935" r:id="rId56"/>
    <p:sldId id="1030" r:id="rId57"/>
    <p:sldId id="1031" r:id="rId58"/>
    <p:sldId id="936" r:id="rId59"/>
    <p:sldId id="954" r:id="rId60"/>
    <p:sldId id="937" r:id="rId61"/>
    <p:sldId id="938" r:id="rId62"/>
    <p:sldId id="989" r:id="rId63"/>
    <p:sldId id="990" r:id="rId64"/>
    <p:sldId id="992" r:id="rId65"/>
    <p:sldId id="993" r:id="rId66"/>
    <p:sldId id="940" r:id="rId67"/>
    <p:sldId id="994" r:id="rId68"/>
    <p:sldId id="774" r:id="rId69"/>
    <p:sldId id="775" r:id="rId70"/>
    <p:sldId id="776" r:id="rId71"/>
    <p:sldId id="777" r:id="rId72"/>
    <p:sldId id="778" r:id="rId73"/>
    <p:sldId id="779" r:id="rId74"/>
    <p:sldId id="780" r:id="rId75"/>
    <p:sldId id="782" r:id="rId76"/>
    <p:sldId id="783" r:id="rId77"/>
    <p:sldId id="784" r:id="rId78"/>
    <p:sldId id="785" r:id="rId79"/>
    <p:sldId id="786" r:id="rId80"/>
    <p:sldId id="787" r:id="rId81"/>
    <p:sldId id="788" r:id="rId82"/>
    <p:sldId id="789" r:id="rId83"/>
    <p:sldId id="790" r:id="rId84"/>
    <p:sldId id="791" r:id="rId85"/>
    <p:sldId id="1036" r:id="rId86"/>
    <p:sldId id="792" r:id="rId87"/>
    <p:sldId id="793" r:id="rId88"/>
    <p:sldId id="794" r:id="rId89"/>
    <p:sldId id="795" r:id="rId90"/>
    <p:sldId id="796" r:id="rId91"/>
    <p:sldId id="797" r:id="rId92"/>
    <p:sldId id="1038" r:id="rId93"/>
    <p:sldId id="798" r:id="rId94"/>
    <p:sldId id="1039" r:id="rId95"/>
    <p:sldId id="800" r:id="rId96"/>
    <p:sldId id="1040" r:id="rId97"/>
    <p:sldId id="1041" r:id="rId98"/>
    <p:sldId id="1054" r:id="rId99"/>
    <p:sldId id="1051" r:id="rId100"/>
    <p:sldId id="1052" r:id="rId101"/>
    <p:sldId id="1053" r:id="rId102"/>
    <p:sldId id="803" r:id="rId103"/>
    <p:sldId id="995" r:id="rId104"/>
    <p:sldId id="964" r:id="rId105"/>
    <p:sldId id="804" r:id="rId106"/>
    <p:sldId id="805" r:id="rId107"/>
    <p:sldId id="806" r:id="rId108"/>
    <p:sldId id="996" r:id="rId109"/>
    <p:sldId id="966" r:id="rId110"/>
    <p:sldId id="967" r:id="rId111"/>
    <p:sldId id="979" r:id="rId112"/>
    <p:sldId id="968" r:id="rId113"/>
    <p:sldId id="975" r:id="rId114"/>
    <p:sldId id="970" r:id="rId115"/>
    <p:sldId id="1067" r:id="rId116"/>
    <p:sldId id="971" r:id="rId117"/>
    <p:sldId id="972" r:id="rId118"/>
    <p:sldId id="1068" r:id="rId119"/>
    <p:sldId id="1069" r:id="rId120"/>
    <p:sldId id="1070" r:id="rId121"/>
    <p:sldId id="998" r:id="rId122"/>
    <p:sldId id="999" r:id="rId123"/>
    <p:sldId id="1000" r:id="rId124"/>
    <p:sldId id="1001" r:id="rId125"/>
    <p:sldId id="1002" r:id="rId126"/>
    <p:sldId id="1003" r:id="rId127"/>
    <p:sldId id="973" r:id="rId128"/>
    <p:sldId id="1004" r:id="rId129"/>
    <p:sldId id="1071" r:id="rId130"/>
    <p:sldId id="845" r:id="rId131"/>
    <p:sldId id="846" r:id="rId132"/>
    <p:sldId id="847" r:id="rId133"/>
    <p:sldId id="848" r:id="rId134"/>
    <p:sldId id="849" r:id="rId135"/>
    <p:sldId id="850" r:id="rId136"/>
    <p:sldId id="851" r:id="rId137"/>
    <p:sldId id="857" r:id="rId138"/>
    <p:sldId id="1014" r:id="rId139"/>
    <p:sldId id="858" r:id="rId140"/>
    <p:sldId id="859" r:id="rId141"/>
    <p:sldId id="1015" r:id="rId142"/>
    <p:sldId id="1007" r:id="rId143"/>
    <p:sldId id="907" r:id="rId144"/>
    <p:sldId id="908" r:id="rId145"/>
    <p:sldId id="909" r:id="rId146"/>
    <p:sldId id="1066" r:id="rId1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BF"/>
    <a:srgbClr val="F8F8F8"/>
    <a:srgbClr val="DDDDDD"/>
    <a:srgbClr val="5F5F5F"/>
    <a:srgbClr val="333333"/>
    <a:srgbClr val="FF66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80" autoAdjust="0"/>
  </p:normalViewPr>
  <p:slideViewPr>
    <p:cSldViewPr>
      <p:cViewPr>
        <p:scale>
          <a:sx n="90" d="100"/>
          <a:sy n="90" d="100"/>
        </p:scale>
        <p:origin x="10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ea typeface="宋体" pitchFamily="2" charset="-122"/>
              </a:defRPr>
            </a:lvl1pPr>
          </a:lstStyle>
          <a:p>
            <a:pPr>
              <a:defRPr/>
            </a:pPr>
            <a:fld id="{7BC05ECC-4F87-44AC-8A81-2E0A9E69CD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487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ECB4AF-063C-4AB2-81CA-33C174E00AB9}" type="slidenum">
              <a:rPr lang="en-US" altLang="zh-CN" smtClean="0">
                <a:ea typeface="宋体" charset="-122"/>
              </a:rPr>
              <a:pPr/>
              <a:t>37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0113" eaLnBrk="0" hangingPunct="0"/>
            <a:fld id="{94F9863C-465B-4B3F-9BA8-CA360AE9778D}" type="slidenum">
              <a:rPr lang="de-DE" altLang="zh-CN" smtClean="0">
                <a:latin typeface="Times New Roman" pitchFamily="18" charset="0"/>
                <a:ea typeface="黑体" pitchFamily="49" charset="-122"/>
              </a:rPr>
              <a:pPr defTabSz="900113" eaLnBrk="0" hangingPunct="0"/>
              <a:t>42</a:t>
            </a:fld>
            <a:endParaRPr lang="de-DE" altLang="zh-CN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952500"/>
            <a:ext cx="4989512" cy="3743325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5130800"/>
            <a:ext cx="4940300" cy="3663950"/>
          </a:xfrm>
          <a:noFill/>
          <a:ln/>
        </p:spPr>
        <p:txBody>
          <a:bodyPr lIns="91143" tIns="45572" rIns="91143" bIns="45572"/>
          <a:lstStyle/>
          <a:p>
            <a:pPr eaLnBrk="1" hangingPunct="1"/>
            <a:r>
              <a:rPr lang="de-DE" altLang="zh-CN">
                <a:ea typeface="宋体" charset="-122"/>
              </a:rPr>
              <a:t>$FA$ $FAi$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95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418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8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623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28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32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中间节点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1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3C2A7-638C-4D74-9634-E7296F722ED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63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44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C406B4E3-7E48-465E-A4CF-D74968BF56DA}" type="slidenum">
              <a:rPr lang="de-DE" altLang="zh-CN" sz="1200">
                <a:latin typeface="Times New Roman" pitchFamily="18" charset="0"/>
              </a:rPr>
              <a:pPr algn="r" defTabSz="915988"/>
              <a:t>71</a:t>
            </a:fld>
            <a:endParaRPr lang="de-DE" altLang="zh-CN" sz="1200">
              <a:latin typeface="Times New Roman" pitchFamily="18" charset="0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1750" y="800100"/>
            <a:ext cx="4256088" cy="3194050"/>
          </a:xfrm>
          <a:ln cap="flat">
            <a:solidFill>
              <a:schemeClr val="tx1"/>
            </a:solidFill>
          </a:ln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57688"/>
            <a:ext cx="5024437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ea typeface="宋体" charset="-122"/>
              </a:rPr>
              <a:t>在这个例子里，语句覆盖能发现一般语句的错误，但不能发现其中的逻辑错误。</a:t>
            </a:r>
            <a:endParaRPr lang="de-DE" altLang="zh-CN">
              <a:solidFill>
                <a:srgbClr val="C00000"/>
              </a:solidFill>
              <a:ea typeface="宋体" charset="-122"/>
            </a:endParaRPr>
          </a:p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B125C523-6382-449E-9FC8-0048BF4C8EEA}" type="slidenum">
              <a:rPr lang="de-DE" altLang="zh-CN" sz="1200">
                <a:latin typeface="Times New Roman" pitchFamily="18" charset="0"/>
              </a:rPr>
              <a:pPr algn="r" defTabSz="915988"/>
              <a:t>72</a:t>
            </a:fld>
            <a:endParaRPr lang="de-DE" altLang="zh-CN" sz="1200">
              <a:latin typeface="Times New Roman" pitchFamily="18" charset="0"/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1750" y="800100"/>
            <a:ext cx="4256088" cy="3194050"/>
          </a:xfrm>
          <a:ln cap="flat">
            <a:solidFill>
              <a:schemeClr val="tx1"/>
            </a:solidFill>
          </a:ln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57688"/>
            <a:ext cx="5024437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zh-CN" altLang="en-US">
              <a:solidFill>
                <a:srgbClr val="C00000"/>
              </a:solidFill>
              <a:ea typeface="宋体" charset="-122"/>
            </a:endParaRPr>
          </a:p>
          <a:p>
            <a:pPr eaLnBrk="1" hangingPunct="1"/>
            <a:r>
              <a:rPr lang="zh-CN" altLang="en-US">
                <a:solidFill>
                  <a:srgbClr val="C00000"/>
                </a:solidFill>
                <a:ea typeface="宋体" charset="-122"/>
              </a:rPr>
              <a:t>在这个例子里，语句覆盖能发现一般语句的错误，但不能发现其中的逻辑错误。</a:t>
            </a:r>
            <a:endParaRPr lang="de-DE" altLang="zh-CN">
              <a:solidFill>
                <a:srgbClr val="C00000"/>
              </a:solidFill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kumimoji="1" lang="zh-CN" altLang="en-US">
              <a:ea typeface="宋体" charset="-122"/>
            </a:endParaRPr>
          </a:p>
        </p:txBody>
      </p:sp>
      <p:sp>
        <p:nvSpPr>
          <p:cNvPr id="27651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892BD-53F6-4EDE-8E36-B88E5D16DF61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A5B407AE-E1A5-4532-8F91-E74909055FD0}" type="slidenum">
              <a:rPr lang="de-DE" altLang="zh-CN" sz="1200">
                <a:latin typeface="Times New Roman" pitchFamily="18" charset="0"/>
              </a:rPr>
              <a:pPr algn="r" defTabSz="915988"/>
              <a:t>77</a:t>
            </a:fld>
            <a:endParaRPr lang="de-DE" altLang="zh-CN" sz="1200">
              <a:latin typeface="Times New Roman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1750" y="800100"/>
            <a:ext cx="4256088" cy="3194050"/>
          </a:xfrm>
          <a:ln cap="flat">
            <a:solidFill>
              <a:schemeClr val="tx1"/>
            </a:solidFill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57688"/>
            <a:ext cx="5024437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81B6EEF8-FEA3-4510-A7A6-0E954A48E312}" type="slidenum">
              <a:rPr lang="de-DE" altLang="zh-CN" sz="1200">
                <a:latin typeface="Times New Roman" pitchFamily="18" charset="0"/>
              </a:rPr>
              <a:pPr algn="r" defTabSz="915988"/>
              <a:t>79</a:t>
            </a:fld>
            <a:endParaRPr lang="de-DE" altLang="zh-CN" sz="1200">
              <a:latin typeface="Times New Roman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1750" y="800100"/>
            <a:ext cx="4256088" cy="3194050"/>
          </a:xfrm>
          <a:ln cap="flat">
            <a:solidFill>
              <a:schemeClr val="tx1"/>
            </a:solidFill>
          </a:ln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57688"/>
            <a:ext cx="5024437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kumimoji="1" lang="zh-CN" altLang="en-US">
              <a:ea typeface="宋体" charset="-122"/>
            </a:endParaRPr>
          </a:p>
        </p:txBody>
      </p:sp>
      <p:sp>
        <p:nvSpPr>
          <p:cNvPr id="2969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4DB902-AD7A-440C-9FD6-BF0F1D3B4F52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487" tIns="44450" rIns="90487" bIns="44450"/>
          <a:lstStyle/>
          <a:p>
            <a:pPr eaLnBrk="1" hangingPunct="1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zh-CN" altLang="en-US">
                <a:ea typeface="宋体" charset="-122"/>
              </a:rPr>
              <a:t>2.	</a:t>
            </a:r>
            <a:r>
              <a:rPr lang="en-US" altLang="zh-CN">
                <a:ea typeface="宋体" charset="-122"/>
              </a:rPr>
              <a:t>Determine the cyclomatic complexity of the resultant flow graph</a:t>
            </a:r>
          </a:p>
          <a:p>
            <a:pPr marL="228600" lvl="1" indent="-109538" eaLnBrk="1" hangingPunct="1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 u="sng">
                <a:ea typeface="宋体" charset="-122"/>
              </a:rPr>
              <a:t>	Note</a:t>
            </a:r>
            <a:r>
              <a:rPr lang="en-US" altLang="zh-CN">
                <a:ea typeface="宋体" charset="-122"/>
              </a:rPr>
              <a:t>:	can be determined </a:t>
            </a:r>
            <a:r>
              <a:rPr lang="en-US" altLang="zh-CN" u="sng">
                <a:ea typeface="宋体" charset="-122"/>
              </a:rPr>
              <a:t>without</a:t>
            </a:r>
            <a:r>
              <a:rPr lang="en-US" altLang="zh-CN">
                <a:ea typeface="宋体" charset="-122"/>
              </a:rPr>
              <a:t> developing a flow graph</a:t>
            </a:r>
          </a:p>
          <a:p>
            <a:pPr eaLnBrk="1" hangingPunct="1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>
                <a:ea typeface="宋体" charset="-122"/>
              </a:rPr>
              <a:t>			count all conditional statements in a component</a:t>
            </a:r>
          </a:p>
          <a:p>
            <a:pPr eaLnBrk="1" hangingPunct="1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>
                <a:ea typeface="宋体" charset="-122"/>
              </a:rPr>
              <a:t>			</a:t>
            </a:r>
            <a:r>
              <a:rPr lang="en-US" altLang="zh-CN">
                <a:latin typeface="Symbol" pitchFamily="18" charset="2"/>
                <a:ea typeface="宋体" charset="-122"/>
              </a:rPr>
              <a:t></a:t>
            </a:r>
            <a:r>
              <a:rPr lang="en-US" altLang="zh-CN">
                <a:ea typeface="宋体" charset="-122"/>
              </a:rPr>
              <a:t>	compound conditions count as 2</a:t>
            </a:r>
          </a:p>
          <a:p>
            <a:pPr eaLnBrk="1" hangingPunct="1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>
                <a:ea typeface="宋体" charset="-122"/>
              </a:rPr>
              <a:t>				(number of Boolean operators + 2)</a:t>
            </a:r>
          </a:p>
        </p:txBody>
      </p:sp>
      <p:sp>
        <p:nvSpPr>
          <p:cNvPr id="15155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487" tIns="44450" rIns="90487" bIns="44450"/>
          <a:lstStyle/>
          <a:p>
            <a:pPr eaLnBrk="1" hangingPunct="1">
              <a:tabLst>
                <a:tab pos="228600" algn="l"/>
                <a:tab pos="457200" algn="l"/>
                <a:tab pos="685800" algn="l"/>
              </a:tabLst>
            </a:pPr>
            <a:r>
              <a:rPr lang="zh-CN" altLang="en-US">
                <a:ea typeface="宋体" charset="-122"/>
              </a:rPr>
              <a:t>3.	</a:t>
            </a:r>
            <a:r>
              <a:rPr lang="en-US" altLang="zh-CN">
                <a:ea typeface="宋体" charset="-122"/>
              </a:rPr>
              <a:t>Determine a basis set of linearly independent paths</a:t>
            </a:r>
          </a:p>
          <a:p>
            <a:pPr marL="342900" lvl="1" indent="-114300" eaLnBrk="1" hangingPunct="1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>
                <a:ea typeface="宋体" charset="-122"/>
              </a:rPr>
              <a:t>equal to cyclomatic complexity number</a:t>
            </a:r>
          </a:p>
          <a:p>
            <a:pPr marL="342900" lvl="1" indent="-114300" eaLnBrk="1" hangingPunct="1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>
                <a:ea typeface="宋体" charset="-122"/>
              </a:rPr>
              <a:t>identify predicate nodes as an aid in derivation of test cases</a:t>
            </a:r>
          </a:p>
        </p:txBody>
      </p:sp>
      <p:sp>
        <p:nvSpPr>
          <p:cNvPr id="15565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487" tIns="44450" rIns="90487" bIns="44450"/>
          <a:lstStyle/>
          <a:p>
            <a:pPr eaLnBrk="1" hangingPunct="1">
              <a:tabLst>
                <a:tab pos="228600" algn="l"/>
              </a:tabLst>
            </a:pPr>
            <a:r>
              <a:rPr lang="zh-CN" altLang="en-US">
                <a:ea typeface="宋体" charset="-122"/>
              </a:rPr>
              <a:t>4.	</a:t>
            </a:r>
            <a:r>
              <a:rPr lang="en-US" altLang="zh-CN">
                <a:ea typeface="宋体" charset="-122"/>
              </a:rPr>
              <a:t>Prepare test cases that will force execution of each path in the basis set</a:t>
            </a:r>
          </a:p>
          <a:p>
            <a:pPr marL="342900" lvl="1" indent="-114300" eaLnBrk="1" hangingPunct="1">
              <a:tabLst>
                <a:tab pos="228600" algn="l"/>
              </a:tabLst>
            </a:pPr>
            <a:r>
              <a:rPr lang="en-US" altLang="zh-CN">
                <a:ea typeface="宋体" charset="-122"/>
              </a:rPr>
              <a:t>each test case is executed and compared to the expected result</a:t>
            </a:r>
          </a:p>
          <a:p>
            <a:pPr marL="342900" lvl="1" indent="-114300" eaLnBrk="1" hangingPunct="1">
              <a:buFont typeface="Zapf Dingbats"/>
              <a:buNone/>
              <a:tabLst>
                <a:tab pos="228600" algn="l"/>
              </a:tabLst>
            </a:pPr>
            <a:r>
              <a:rPr lang="en-US" altLang="zh-CN">
                <a:ea typeface="宋体" charset="-122"/>
              </a:rPr>
              <a:t>  this process can be mechanized</a:t>
            </a:r>
          </a:p>
        </p:txBody>
      </p:sp>
      <p:sp>
        <p:nvSpPr>
          <p:cNvPr id="1597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055060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63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67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69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kumimoji="1" lang="zh-CN" altLang="en-US">
              <a:ea typeface="宋体" charset="-122"/>
            </a:endParaRPr>
          </a:p>
        </p:txBody>
      </p:sp>
      <p:sp>
        <p:nvSpPr>
          <p:cNvPr id="31747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3CA6EF-A873-4480-B291-10383E7EF9CC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72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72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74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76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  <p:sp>
        <p:nvSpPr>
          <p:cNvPr id="178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8553B-C60D-4910-A68E-4C4B823D63AE}" type="slidenum">
              <a:rPr lang="en-US" altLang="zh-CN" smtClean="0">
                <a:ea typeface="宋体" charset="-122"/>
              </a:rPr>
              <a:pPr/>
              <a:t>112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  <p:sp>
        <p:nvSpPr>
          <p:cNvPr id="180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72334B-6147-412A-ACCB-C243CFB3DB85}" type="slidenum">
              <a:rPr lang="en-US" altLang="zh-CN" smtClean="0">
                <a:ea typeface="宋体" charset="-122"/>
              </a:rPr>
              <a:pPr/>
              <a:t>113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86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190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92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75" y="406400"/>
            <a:ext cx="5556250" cy="4167188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94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98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00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02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04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06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08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22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DEF5AA1B-0D0B-4E07-9E69-9CC43AB105B9}" type="slidenum">
              <a:rPr lang="de-DE" altLang="zh-CN" sz="1200">
                <a:latin typeface="Times New Roman" pitchFamily="18" charset="0"/>
                <a:ea typeface="黑体" pitchFamily="49" charset="-122"/>
              </a:rPr>
              <a:pPr algn="r" defTabSz="915988"/>
              <a:t>143</a:t>
            </a:fld>
            <a:endParaRPr lang="de-DE" altLang="zh-CN" sz="120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1688"/>
            <a:ext cx="4259262" cy="3194050"/>
          </a:xfrm>
          <a:ln cap="flat">
            <a:solidFill>
              <a:schemeClr val="tx1"/>
            </a:solidFill>
          </a:ln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6025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1572B086-623A-47F5-90FB-B79584AFEA53}" type="slidenum">
              <a:rPr lang="de-DE" altLang="zh-CN" sz="1200">
                <a:latin typeface="Times New Roman" pitchFamily="18" charset="0"/>
                <a:ea typeface="黑体" pitchFamily="49" charset="-122"/>
              </a:rPr>
              <a:pPr algn="r" defTabSz="915988"/>
              <a:t>144</a:t>
            </a:fld>
            <a:endParaRPr lang="de-DE" altLang="zh-CN" sz="120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1688"/>
            <a:ext cx="4259262" cy="3194050"/>
          </a:xfrm>
          <a:ln cap="flat">
            <a:solidFill>
              <a:schemeClr val="tx1"/>
            </a:solidFill>
          </a:ln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6025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b"/>
          <a:lstStyle/>
          <a:p>
            <a:pPr algn="r" defTabSz="915988"/>
            <a:fld id="{9EB7811B-5F50-42CA-8EEE-20C8C4DCFD3B}" type="slidenum">
              <a:rPr lang="de-DE" altLang="zh-CN" sz="1200">
                <a:latin typeface="Times New Roman" pitchFamily="18" charset="0"/>
                <a:ea typeface="黑体" pitchFamily="49" charset="-122"/>
              </a:rPr>
              <a:pPr algn="r" defTabSz="915988"/>
              <a:t>145</a:t>
            </a:fld>
            <a:endParaRPr lang="de-DE" altLang="zh-CN" sz="120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801688"/>
            <a:ext cx="4259262" cy="3194050"/>
          </a:xfrm>
          <a:ln cap="flat">
            <a:solidFill>
              <a:schemeClr val="tx1"/>
            </a:solidFill>
          </a:ln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6025" cy="3617912"/>
          </a:xfrm>
          <a:noFill/>
          <a:ln/>
        </p:spPr>
        <p:txBody>
          <a:bodyPr lIns="94440" tIns="45646" rIns="94440" bIns="45646"/>
          <a:lstStyle/>
          <a:p>
            <a:pPr eaLnBrk="1" hangingPunct="1"/>
            <a:endParaRPr lang="de-DE" altLang="zh-CN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E222F-569F-4516-94A6-02E2D43380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69F2F-948D-477F-855B-70F9FAECDB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C0A8D-08DB-4247-8A34-EEEFE396C4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3ABB3-6D57-4DC7-9DCF-984C7A06E0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651CE-A53D-4F30-BA0B-046D65ECD2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6DD34-87B3-48A9-BA6E-0EB13BF5B5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395605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C7C15-BB8C-4131-843A-55EEF069F7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6B1AB-3497-44B6-BF36-84FB3D1B4D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9B5C7-731D-4F1F-B748-FBD89D78ED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9E7E6-157C-4FCF-BD3F-9069E08AD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5681F-BC34-4142-BCA6-89082644EF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CA71-2053-4890-93CE-CA5F42EFCF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 rot="10800000">
            <a:off x="0" y="1214438"/>
            <a:ext cx="9144000" cy="564356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7000"/>
                </a:schemeClr>
              </a:gs>
              <a:gs pos="100000">
                <a:schemeClr val="bg1">
                  <a:alpha val="62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27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66713"/>
            <a:ext cx="710406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7313" y="1285875"/>
            <a:ext cx="7104062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0" y="6545263"/>
            <a:ext cx="91440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16BA77CE-5EAA-41A9-A152-FE30A0EFCE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0" name="图片 7" descr="professional.gif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16875" y="188913"/>
            <a:ext cx="11271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63" r:id="rId12"/>
    <p:sldLayoutId id="2147483664" r:id="rId13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isc.edu/~bart/fuzz/fuzz.htm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zzing.org" TargetMode="External"/><Relationship Id="rId5" Type="http://schemas.openxmlformats.org/officeDocument/2006/relationships/hyperlink" Target="http://www.genexx.org/dfuz" TargetMode="External"/><Relationship Id="rId4" Type="http://schemas.openxmlformats.org/officeDocument/2006/relationships/hyperlink" Target="http://sourceforge.net/projects/taof/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ormal_method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2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26" Type="http://schemas.openxmlformats.org/officeDocument/2006/relationships/tags" Target="../tags/tag97.xml"/><Relationship Id="rId39" Type="http://schemas.openxmlformats.org/officeDocument/2006/relationships/tags" Target="../tags/tag110.xml"/><Relationship Id="rId21" Type="http://schemas.openxmlformats.org/officeDocument/2006/relationships/tags" Target="../tags/tag92.xml"/><Relationship Id="rId34" Type="http://schemas.openxmlformats.org/officeDocument/2006/relationships/tags" Target="../tags/tag105.xml"/><Relationship Id="rId42" Type="http://schemas.openxmlformats.org/officeDocument/2006/relationships/tags" Target="../tags/tag113.xml"/><Relationship Id="rId47" Type="http://schemas.openxmlformats.org/officeDocument/2006/relationships/tags" Target="../tags/tag118.xml"/><Relationship Id="rId50" Type="http://schemas.openxmlformats.org/officeDocument/2006/relationships/tags" Target="../tags/tag121.xml"/><Relationship Id="rId55" Type="http://schemas.openxmlformats.org/officeDocument/2006/relationships/tags" Target="../tags/tag126.xml"/><Relationship Id="rId63" Type="http://schemas.openxmlformats.org/officeDocument/2006/relationships/slideLayout" Target="../slideLayouts/slideLayout7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9" Type="http://schemas.openxmlformats.org/officeDocument/2006/relationships/tags" Target="../tags/tag100.xml"/><Relationship Id="rId11" Type="http://schemas.openxmlformats.org/officeDocument/2006/relationships/tags" Target="../tags/tag82.xml"/><Relationship Id="rId24" Type="http://schemas.openxmlformats.org/officeDocument/2006/relationships/tags" Target="../tags/tag95.xml"/><Relationship Id="rId32" Type="http://schemas.openxmlformats.org/officeDocument/2006/relationships/tags" Target="../tags/tag103.xml"/><Relationship Id="rId37" Type="http://schemas.openxmlformats.org/officeDocument/2006/relationships/tags" Target="../tags/tag108.xml"/><Relationship Id="rId40" Type="http://schemas.openxmlformats.org/officeDocument/2006/relationships/tags" Target="../tags/tag111.xml"/><Relationship Id="rId45" Type="http://schemas.openxmlformats.org/officeDocument/2006/relationships/tags" Target="../tags/tag116.xml"/><Relationship Id="rId53" Type="http://schemas.openxmlformats.org/officeDocument/2006/relationships/tags" Target="../tags/tag124.xml"/><Relationship Id="rId58" Type="http://schemas.openxmlformats.org/officeDocument/2006/relationships/tags" Target="../tags/tag129.xml"/><Relationship Id="rId5" Type="http://schemas.openxmlformats.org/officeDocument/2006/relationships/tags" Target="../tags/tag76.xml"/><Relationship Id="rId61" Type="http://schemas.openxmlformats.org/officeDocument/2006/relationships/tags" Target="../tags/tag132.xml"/><Relationship Id="rId19" Type="http://schemas.openxmlformats.org/officeDocument/2006/relationships/tags" Target="../tags/tag90.xml"/><Relationship Id="rId14" Type="http://schemas.openxmlformats.org/officeDocument/2006/relationships/tags" Target="../tags/tag85.xml"/><Relationship Id="rId22" Type="http://schemas.openxmlformats.org/officeDocument/2006/relationships/tags" Target="../tags/tag93.xml"/><Relationship Id="rId27" Type="http://schemas.openxmlformats.org/officeDocument/2006/relationships/tags" Target="../tags/tag98.xml"/><Relationship Id="rId30" Type="http://schemas.openxmlformats.org/officeDocument/2006/relationships/tags" Target="../tags/tag101.xml"/><Relationship Id="rId35" Type="http://schemas.openxmlformats.org/officeDocument/2006/relationships/tags" Target="../tags/tag106.xml"/><Relationship Id="rId43" Type="http://schemas.openxmlformats.org/officeDocument/2006/relationships/tags" Target="../tags/tag114.xml"/><Relationship Id="rId48" Type="http://schemas.openxmlformats.org/officeDocument/2006/relationships/tags" Target="../tags/tag119.xml"/><Relationship Id="rId56" Type="http://schemas.openxmlformats.org/officeDocument/2006/relationships/tags" Target="../tags/tag127.xml"/><Relationship Id="rId64" Type="http://schemas.openxmlformats.org/officeDocument/2006/relationships/notesSlide" Target="../notesSlides/notesSlide93.xml"/><Relationship Id="rId8" Type="http://schemas.openxmlformats.org/officeDocument/2006/relationships/tags" Target="../tags/tag79.xml"/><Relationship Id="rId51" Type="http://schemas.openxmlformats.org/officeDocument/2006/relationships/tags" Target="../tags/tag122.xml"/><Relationship Id="rId3" Type="http://schemas.openxmlformats.org/officeDocument/2006/relationships/tags" Target="../tags/tag74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tags" Target="../tags/tag96.xml"/><Relationship Id="rId33" Type="http://schemas.openxmlformats.org/officeDocument/2006/relationships/tags" Target="../tags/tag104.xml"/><Relationship Id="rId38" Type="http://schemas.openxmlformats.org/officeDocument/2006/relationships/tags" Target="../tags/tag109.xml"/><Relationship Id="rId46" Type="http://schemas.openxmlformats.org/officeDocument/2006/relationships/tags" Target="../tags/tag117.xml"/><Relationship Id="rId59" Type="http://schemas.openxmlformats.org/officeDocument/2006/relationships/tags" Target="../tags/tag130.xml"/><Relationship Id="rId20" Type="http://schemas.openxmlformats.org/officeDocument/2006/relationships/tags" Target="../tags/tag91.xml"/><Relationship Id="rId41" Type="http://schemas.openxmlformats.org/officeDocument/2006/relationships/tags" Target="../tags/tag112.xml"/><Relationship Id="rId54" Type="http://schemas.openxmlformats.org/officeDocument/2006/relationships/tags" Target="../tags/tag125.xml"/><Relationship Id="rId62" Type="http://schemas.openxmlformats.org/officeDocument/2006/relationships/tags" Target="../tags/tag13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5" Type="http://schemas.openxmlformats.org/officeDocument/2006/relationships/tags" Target="../tags/tag86.xml"/><Relationship Id="rId23" Type="http://schemas.openxmlformats.org/officeDocument/2006/relationships/tags" Target="../tags/tag94.xml"/><Relationship Id="rId28" Type="http://schemas.openxmlformats.org/officeDocument/2006/relationships/tags" Target="../tags/tag99.xml"/><Relationship Id="rId36" Type="http://schemas.openxmlformats.org/officeDocument/2006/relationships/tags" Target="../tags/tag107.xml"/><Relationship Id="rId49" Type="http://schemas.openxmlformats.org/officeDocument/2006/relationships/tags" Target="../tags/tag120.xml"/><Relationship Id="rId57" Type="http://schemas.openxmlformats.org/officeDocument/2006/relationships/tags" Target="../tags/tag128.xml"/><Relationship Id="rId10" Type="http://schemas.openxmlformats.org/officeDocument/2006/relationships/tags" Target="../tags/tag81.xml"/><Relationship Id="rId31" Type="http://schemas.openxmlformats.org/officeDocument/2006/relationships/tags" Target="../tags/tag102.xml"/><Relationship Id="rId44" Type="http://schemas.openxmlformats.org/officeDocument/2006/relationships/tags" Target="../tags/tag115.xml"/><Relationship Id="rId52" Type="http://schemas.openxmlformats.org/officeDocument/2006/relationships/tags" Target="../tags/tag123.xml"/><Relationship Id="rId60" Type="http://schemas.openxmlformats.org/officeDocument/2006/relationships/tags" Target="../tags/tag131.xml"/><Relationship Id="rId4" Type="http://schemas.openxmlformats.org/officeDocument/2006/relationships/tags" Target="../tags/tag75.xml"/><Relationship Id="rId9" Type="http://schemas.openxmlformats.org/officeDocument/2006/relationships/tags" Target="../tags/tag8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21" Type="http://schemas.openxmlformats.org/officeDocument/2006/relationships/image" Target="../media/image11.tmp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11.tmp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13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tags" Target="../tags/tag5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tags" Target="../tags/tag70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image" Target="../media/image11.tmp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irwise.org/tools.as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hkbu.edu.hk/UniformDesig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search.att.com/~nja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l.uow.edu.au/~sergiy/MCDC.html" TargetMode="External"/><Relationship Id="rId2" Type="http://schemas.openxmlformats.org/officeDocument/2006/relationships/hyperlink" Target="http://en.wikipedia.org/wiki/Modified_Condition/Decision_Coverage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black">
          <a:xfrm>
            <a:off x="0" y="428625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FFFFFF"/>
                </a:solidFill>
                <a:latin typeface="+mj-lt"/>
                <a:ea typeface="+mn-ea"/>
              </a:rPr>
              <a:t>     </a:t>
            </a:r>
            <a:endParaRPr lang="zh-CN" altLang="en-US" sz="2400" i="0" kern="0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6386" name="标题 1"/>
          <p:cNvSpPr txBox="1">
            <a:spLocks/>
          </p:cNvSpPr>
          <p:nvPr/>
        </p:nvSpPr>
        <p:spPr bwMode="auto">
          <a:xfrm>
            <a:off x="0" y="2133600"/>
            <a:ext cx="47879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40000"/>
              </a:lnSpc>
            </a:pPr>
            <a:r>
              <a:rPr lang="zh-CN" altLang="en-US" sz="2800" b="1" i="0" dirty="0">
                <a:solidFill>
                  <a:schemeClr val="bg1"/>
                </a:solidFill>
              </a:rPr>
              <a:t>软件测试方法和技术</a:t>
            </a:r>
            <a:endParaRPr lang="en-US" altLang="zh-CN" sz="2800" b="1" i="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endParaRPr lang="en-US" altLang="zh-CN" sz="1200" b="1" i="0" dirty="0">
              <a:solidFill>
                <a:srgbClr val="FFFF00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3200" b="1" i="0" dirty="0">
                <a:solidFill>
                  <a:srgbClr val="FFFF00"/>
                </a:solidFill>
              </a:rPr>
              <a:t>第</a:t>
            </a:r>
            <a:r>
              <a:rPr lang="zh-CN" altLang="zh-CN" sz="3200" b="1" i="0" dirty="0">
                <a:solidFill>
                  <a:srgbClr val="FFFF00"/>
                </a:solidFill>
              </a:rPr>
              <a:t>3</a:t>
            </a:r>
            <a:r>
              <a:rPr lang="zh-CN" altLang="en-US" sz="3200" b="1" i="0" dirty="0">
                <a:solidFill>
                  <a:srgbClr val="FFFF00"/>
                </a:solidFill>
              </a:rPr>
              <a:t>章 软件测试的方法</a:t>
            </a:r>
          </a:p>
        </p:txBody>
      </p:sp>
      <p:pic>
        <p:nvPicPr>
          <p:cNvPr id="16387" name="图片 1" descr="屏幕快照 2014-01-02 下午7.34.36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84313"/>
            <a:ext cx="45720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624638" cy="7620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3.1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基于直觉和经验的方法</a:t>
            </a:r>
          </a:p>
        </p:txBody>
      </p:sp>
      <p:sp>
        <p:nvSpPr>
          <p:cNvPr id="1451012" name="Text Box 4"/>
          <p:cNvSpPr txBox="1">
            <a:spLocks noChangeArrowheads="1"/>
          </p:cNvSpPr>
          <p:nvPr/>
        </p:nvSpPr>
        <p:spPr bwMode="auto">
          <a:xfrm>
            <a:off x="683338" y="4601344"/>
            <a:ext cx="6276975" cy="125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3.1.1 </a:t>
            </a:r>
            <a:r>
              <a:rPr lang="en-US" altLang="zh-CN" sz="2800" i="0" dirty="0">
                <a:ea typeface="宋体" pitchFamily="2" charset="-122"/>
              </a:rPr>
              <a:t>Ad-hoc</a:t>
            </a:r>
            <a:r>
              <a:rPr lang="zh-CN" altLang="zh-CN" sz="2800" i="0" dirty="0">
                <a:ea typeface="宋体" pitchFamily="2" charset="-122"/>
              </a:rPr>
              <a:t>测试方法和</a:t>
            </a:r>
            <a:r>
              <a:rPr lang="en-US" altLang="zh-CN" sz="2800" i="0" dirty="0">
                <a:ea typeface="宋体" pitchFamily="2" charset="-122"/>
              </a:rPr>
              <a:t>ALAC</a:t>
            </a:r>
            <a:r>
              <a:rPr lang="zh-CN" altLang="zh-CN" sz="2800" i="0" dirty="0">
                <a:ea typeface="宋体" pitchFamily="2" charset="-122"/>
              </a:rPr>
              <a:t>测试 </a:t>
            </a:r>
            <a:endParaRPr lang="zh-CN" altLang="en-US" sz="2800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3.1.2</a:t>
            </a: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sz="2800" i="0" dirty="0">
                <a:ea typeface="宋体" pitchFamily="2" charset="-122"/>
              </a:rPr>
              <a:t>错误推测法 </a:t>
            </a:r>
            <a:endParaRPr lang="zh-CN" altLang="en-US" sz="2800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2060575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91AC4E"/>
              </a:buClr>
              <a:buSzPct val="80000"/>
              <a:defRPr/>
            </a:pPr>
            <a:r>
              <a:rPr lang="zh-CN" altLang="de-DE" sz="2400" b="1" i="0" u="sng" dirty="0">
                <a:solidFill>
                  <a:srgbClr val="1E464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基于经验和直觉</a:t>
            </a:r>
            <a:r>
              <a:rPr lang="zh-CN" altLang="de-DE" sz="2400" i="0" dirty="0">
                <a:solidFill>
                  <a:srgbClr val="1E464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推测程序中所有可能存在的各种错误，从而有针对性地设计测试用例。</a:t>
            </a:r>
            <a:endParaRPr lang="en-US" altLang="zh-CN" sz="2400" i="0" dirty="0">
              <a:solidFill>
                <a:srgbClr val="1E4649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eaLnBrk="0" hangingPunct="0">
              <a:lnSpc>
                <a:spcPct val="150000"/>
              </a:lnSpc>
              <a:buClr>
                <a:srgbClr val="91AC4E"/>
              </a:buClr>
              <a:buSzPct val="80000"/>
              <a:defRPr/>
            </a:pPr>
            <a:r>
              <a:rPr lang="zh-CN" altLang="en-US" sz="2400" i="0" dirty="0">
                <a:solidFill>
                  <a:srgbClr val="1E464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软件测试具有一定社会性，呈现一定的不确定性，人的直觉和经验能发挥作用：如产品易用性，用户的体验测试</a:t>
            </a:r>
            <a:endParaRPr lang="zh-CN" altLang="de-DE" sz="2400" i="0" dirty="0">
              <a:solidFill>
                <a:srgbClr val="1E4649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基本路径测试方法</a:t>
            </a:r>
            <a:r>
              <a:rPr lang="zh-CN" altLang="en-US" sz="3200"/>
              <a:t>（续）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824413"/>
          </a:xfrm>
          <a:noFill/>
          <a:ln/>
        </p:spPr>
        <p:txBody>
          <a:bodyPr/>
          <a:lstStyle/>
          <a:p>
            <a:pPr>
              <a:lnSpc>
                <a:spcPct val="105000"/>
              </a:lnSpc>
            </a:pPr>
            <a:r>
              <a:rPr lang="zh-CN" altLang="en-US" sz="2400" dirty="0"/>
              <a:t>画出控制流图：</a:t>
            </a:r>
          </a:p>
          <a:p>
            <a:pPr>
              <a:lnSpc>
                <a:spcPct val="105000"/>
              </a:lnSpc>
              <a:spcBef>
                <a:spcPct val="60000"/>
              </a:spcBef>
              <a:spcAft>
                <a:spcPct val="60000"/>
              </a:spcAft>
              <a:buFontTx/>
              <a:buNone/>
            </a:pPr>
            <a:r>
              <a:rPr lang="zh-CN" altLang="en-US" sz="2400" dirty="0"/>
              <a:t>    如右图所示</a:t>
            </a:r>
          </a:p>
          <a:p>
            <a:pPr>
              <a:lnSpc>
                <a:spcPct val="105000"/>
              </a:lnSpc>
            </a:pPr>
            <a:r>
              <a:rPr lang="zh-CN" altLang="en-US" sz="2400" dirty="0"/>
              <a:t>计算环形复杂度：</a:t>
            </a:r>
          </a:p>
          <a:p>
            <a:pPr>
              <a:lnSpc>
                <a:spcPct val="105000"/>
              </a:lnSpc>
              <a:buFontTx/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10</a:t>
            </a:r>
            <a:r>
              <a:rPr lang="zh-CN" altLang="en-US" sz="2400" dirty="0"/>
              <a:t>（条边）</a:t>
            </a:r>
            <a:r>
              <a:rPr lang="en-US" altLang="zh-CN" sz="2400" dirty="0"/>
              <a:t>- 8</a:t>
            </a:r>
            <a:r>
              <a:rPr lang="zh-CN" altLang="en-US" sz="2400" dirty="0"/>
              <a:t>（个节点）</a:t>
            </a:r>
            <a:r>
              <a:rPr lang="en-US" altLang="zh-CN" sz="2400" dirty="0"/>
              <a:t>+ 2 = 4</a:t>
            </a:r>
          </a:p>
          <a:p>
            <a:pPr>
              <a:lnSpc>
                <a:spcPct val="105000"/>
              </a:lnSpc>
            </a:pPr>
            <a:r>
              <a:rPr lang="zh-CN" altLang="en-US" sz="2400" dirty="0"/>
              <a:t>导出独立路径（用语句编号表示）</a:t>
            </a:r>
          </a:p>
          <a:p>
            <a:pPr>
              <a:lnSpc>
                <a:spcPct val="105000"/>
              </a:lnSpc>
              <a:buFontTx/>
              <a:buNone/>
            </a:pPr>
            <a:r>
              <a:rPr lang="zh-CN" altLang="en-US" sz="2400" dirty="0"/>
              <a:t>    路径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4→14</a:t>
            </a:r>
          </a:p>
          <a:p>
            <a:pPr>
              <a:lnSpc>
                <a:spcPct val="105000"/>
              </a:lnSpc>
              <a:buFontTx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路径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4→6→7→4 → 14</a:t>
            </a:r>
          </a:p>
          <a:p>
            <a:pPr>
              <a:lnSpc>
                <a:spcPct val="105000"/>
              </a:lnSpc>
              <a:buFontTx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路径</a:t>
            </a:r>
            <a:r>
              <a:rPr lang="en-US" altLang="zh-CN" sz="2400" dirty="0"/>
              <a:t>3</a:t>
            </a:r>
            <a:r>
              <a:rPr lang="zh-CN" altLang="en-US" sz="2400" dirty="0"/>
              <a:t>：</a:t>
            </a:r>
            <a:r>
              <a:rPr lang="en-US" altLang="zh-CN" sz="2400" dirty="0"/>
              <a:t>4→6→9→10→13→4→14</a:t>
            </a:r>
          </a:p>
          <a:p>
            <a:pPr>
              <a:lnSpc>
                <a:spcPct val="105000"/>
              </a:lnSpc>
              <a:buFontTx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路径</a:t>
            </a:r>
            <a:r>
              <a:rPr lang="en-US" altLang="zh-CN" sz="2400" dirty="0"/>
              <a:t>4</a:t>
            </a:r>
            <a:r>
              <a:rPr lang="zh-CN" altLang="en-US" sz="2400" dirty="0"/>
              <a:t>：</a:t>
            </a:r>
            <a:r>
              <a:rPr lang="en-US" altLang="zh-CN" sz="2400" dirty="0"/>
              <a:t>4→6→9→12→13→4→14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AE6426-124D-49CD-9D31-625389E5CDEF}"/>
              </a:ext>
            </a:extLst>
          </p:cNvPr>
          <p:cNvGrpSpPr/>
          <p:nvPr/>
        </p:nvGrpSpPr>
        <p:grpSpPr>
          <a:xfrm>
            <a:off x="5435600" y="1557338"/>
            <a:ext cx="3505200" cy="3384550"/>
            <a:chOff x="5435600" y="1557338"/>
            <a:chExt cx="3505200" cy="3384550"/>
          </a:xfrm>
        </p:grpSpPr>
        <p:sp>
          <p:nvSpPr>
            <p:cNvPr id="334853" name="Oval 5"/>
            <p:cNvSpPr>
              <a:spLocks noChangeArrowheads="1"/>
            </p:cNvSpPr>
            <p:nvPr/>
          </p:nvSpPr>
          <p:spPr bwMode="auto">
            <a:xfrm>
              <a:off x="6769286" y="1557338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54" name="Line 6"/>
            <p:cNvSpPr>
              <a:spLocks noChangeShapeType="1"/>
            </p:cNvSpPr>
            <p:nvPr/>
          </p:nvSpPr>
          <p:spPr bwMode="auto">
            <a:xfrm>
              <a:off x="6974468" y="1980407"/>
              <a:ext cx="0" cy="4230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55" name="Oval 7"/>
            <p:cNvSpPr>
              <a:spLocks noChangeArrowheads="1"/>
            </p:cNvSpPr>
            <p:nvPr/>
          </p:nvSpPr>
          <p:spPr bwMode="auto">
            <a:xfrm>
              <a:off x="6769286" y="2403476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56" name="Line 8"/>
            <p:cNvSpPr>
              <a:spLocks noChangeShapeType="1"/>
            </p:cNvSpPr>
            <p:nvPr/>
          </p:nvSpPr>
          <p:spPr bwMode="auto">
            <a:xfrm flipH="1">
              <a:off x="6358921" y="2685521"/>
              <a:ext cx="410365" cy="4230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57" name="Oval 9"/>
            <p:cNvSpPr>
              <a:spLocks noChangeArrowheads="1"/>
            </p:cNvSpPr>
            <p:nvPr/>
          </p:nvSpPr>
          <p:spPr bwMode="auto">
            <a:xfrm>
              <a:off x="6153739" y="3108590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7</a:t>
              </a:r>
              <a:endParaRPr lang="en-US" altLang="zh-CN" sz="2000" dirty="0">
                <a:latin typeface="Verdana" panose="020B0604030504040204" pitchFamily="34" charset="0"/>
              </a:endParaRPr>
            </a:p>
          </p:txBody>
        </p:sp>
        <p:sp>
          <p:nvSpPr>
            <p:cNvPr id="334858" name="Line 10"/>
            <p:cNvSpPr>
              <a:spLocks noChangeShapeType="1"/>
            </p:cNvSpPr>
            <p:nvPr/>
          </p:nvSpPr>
          <p:spPr bwMode="auto">
            <a:xfrm>
              <a:off x="7179651" y="2685521"/>
              <a:ext cx="410365" cy="4230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59" name="Oval 11"/>
            <p:cNvSpPr>
              <a:spLocks noChangeArrowheads="1"/>
            </p:cNvSpPr>
            <p:nvPr/>
          </p:nvSpPr>
          <p:spPr bwMode="auto">
            <a:xfrm>
              <a:off x="7384833" y="3108590"/>
              <a:ext cx="512956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9</a:t>
              </a:r>
              <a:endParaRPr lang="en-US" altLang="zh-CN" sz="2000" dirty="0">
                <a:latin typeface="Verdana" panose="020B0604030504040204" pitchFamily="34" charset="0"/>
              </a:endParaRPr>
            </a:p>
          </p:txBody>
        </p:sp>
        <p:sp>
          <p:nvSpPr>
            <p:cNvPr id="334860" name="Line 12"/>
            <p:cNvSpPr>
              <a:spLocks noChangeShapeType="1"/>
            </p:cNvSpPr>
            <p:nvPr/>
          </p:nvSpPr>
          <p:spPr bwMode="auto">
            <a:xfrm flipH="1">
              <a:off x="7179651" y="3531659"/>
              <a:ext cx="307774" cy="2820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61" name="Oval 13"/>
            <p:cNvSpPr>
              <a:spLocks noChangeArrowheads="1"/>
            </p:cNvSpPr>
            <p:nvPr/>
          </p:nvSpPr>
          <p:spPr bwMode="auto">
            <a:xfrm>
              <a:off x="6974468" y="3813705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10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62" name="Line 14"/>
            <p:cNvSpPr>
              <a:spLocks noChangeShapeType="1"/>
            </p:cNvSpPr>
            <p:nvPr/>
          </p:nvSpPr>
          <p:spPr bwMode="auto">
            <a:xfrm>
              <a:off x="7692607" y="3531659"/>
              <a:ext cx="410365" cy="2820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63" name="Oval 15"/>
            <p:cNvSpPr>
              <a:spLocks noChangeArrowheads="1"/>
            </p:cNvSpPr>
            <p:nvPr/>
          </p:nvSpPr>
          <p:spPr bwMode="auto">
            <a:xfrm>
              <a:off x="7897789" y="3813705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12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64" name="Oval 16"/>
            <p:cNvSpPr>
              <a:spLocks noChangeArrowheads="1"/>
            </p:cNvSpPr>
            <p:nvPr/>
          </p:nvSpPr>
          <p:spPr bwMode="auto">
            <a:xfrm>
              <a:off x="7487424" y="4518819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13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65" name="Line 17"/>
            <p:cNvSpPr>
              <a:spLocks noChangeShapeType="1"/>
            </p:cNvSpPr>
            <p:nvPr/>
          </p:nvSpPr>
          <p:spPr bwMode="auto">
            <a:xfrm>
              <a:off x="7282242" y="4236773"/>
              <a:ext cx="307774" cy="2820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66" name="Line 18"/>
            <p:cNvSpPr>
              <a:spLocks noChangeShapeType="1"/>
            </p:cNvSpPr>
            <p:nvPr/>
          </p:nvSpPr>
          <p:spPr bwMode="auto">
            <a:xfrm flipH="1">
              <a:off x="7795198" y="4236773"/>
              <a:ext cx="307774" cy="2820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67" name="Oval 19"/>
            <p:cNvSpPr>
              <a:spLocks noChangeArrowheads="1"/>
            </p:cNvSpPr>
            <p:nvPr/>
          </p:nvSpPr>
          <p:spPr bwMode="auto">
            <a:xfrm>
              <a:off x="6153739" y="4518819"/>
              <a:ext cx="410365" cy="4230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</a:rPr>
                <a:t>14</a:t>
              </a:r>
              <a:endParaRPr lang="en-US" altLang="zh-CN" sz="2000">
                <a:latin typeface="Verdana" panose="020B0604030504040204" pitchFamily="34" charset="0"/>
              </a:endParaRPr>
            </a:p>
          </p:txBody>
        </p:sp>
        <p:sp>
          <p:nvSpPr>
            <p:cNvPr id="334868" name="Line 20"/>
            <p:cNvSpPr>
              <a:spLocks noChangeShapeType="1"/>
            </p:cNvSpPr>
            <p:nvPr/>
          </p:nvSpPr>
          <p:spPr bwMode="auto">
            <a:xfrm flipV="1">
              <a:off x="6300202" y="1915848"/>
              <a:ext cx="571676" cy="11927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69" name="Freeform 21"/>
            <p:cNvSpPr>
              <a:spLocks/>
            </p:cNvSpPr>
            <p:nvPr/>
          </p:nvSpPr>
          <p:spPr bwMode="auto">
            <a:xfrm>
              <a:off x="5435600" y="1839384"/>
              <a:ext cx="1333686" cy="2820458"/>
            </a:xfrm>
            <a:custGeom>
              <a:avLst/>
              <a:gdLst>
                <a:gd name="T0" fmla="*/ 2340 w 2340"/>
                <a:gd name="T1" fmla="*/ 0 h 3120"/>
                <a:gd name="T2" fmla="*/ 180 w 2340"/>
                <a:gd name="T3" fmla="*/ 1872 h 3120"/>
                <a:gd name="T4" fmla="*/ 1260 w 2340"/>
                <a:gd name="T5" fmla="*/ 3120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0" h="3120">
                  <a:moveTo>
                    <a:pt x="2340" y="0"/>
                  </a:moveTo>
                  <a:cubicBezTo>
                    <a:pt x="1350" y="676"/>
                    <a:pt x="360" y="1352"/>
                    <a:pt x="180" y="1872"/>
                  </a:cubicBezTo>
                  <a:cubicBezTo>
                    <a:pt x="0" y="2392"/>
                    <a:pt x="630" y="2756"/>
                    <a:pt x="1260" y="312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870" name="Freeform 22"/>
            <p:cNvSpPr>
              <a:spLocks/>
            </p:cNvSpPr>
            <p:nvPr/>
          </p:nvSpPr>
          <p:spPr bwMode="auto">
            <a:xfrm>
              <a:off x="7179651" y="1839384"/>
              <a:ext cx="1761149" cy="2961481"/>
            </a:xfrm>
            <a:custGeom>
              <a:avLst/>
              <a:gdLst>
                <a:gd name="T0" fmla="*/ 1260 w 3090"/>
                <a:gd name="T1" fmla="*/ 3276 h 3276"/>
                <a:gd name="T2" fmla="*/ 2880 w 3090"/>
                <a:gd name="T3" fmla="*/ 1560 h 3276"/>
                <a:gd name="T4" fmla="*/ 0 w 3090"/>
                <a:gd name="T5" fmla="*/ 0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90" h="3276">
                  <a:moveTo>
                    <a:pt x="1260" y="3276"/>
                  </a:moveTo>
                  <a:cubicBezTo>
                    <a:pt x="2175" y="2691"/>
                    <a:pt x="3090" y="2106"/>
                    <a:pt x="2880" y="1560"/>
                  </a:cubicBezTo>
                  <a:cubicBezTo>
                    <a:pt x="2670" y="1014"/>
                    <a:pt x="480" y="26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44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4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4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0" grpId="0" autoUpdateAnimBg="0"/>
      <p:bldP spid="334851" grpId="0" build="p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基本路径测试方法</a:t>
            </a:r>
            <a:r>
              <a:rPr lang="zh-CN" altLang="en-US" sz="3200"/>
              <a:t>（续）</a:t>
            </a:r>
          </a:p>
        </p:txBody>
      </p:sp>
      <p:graphicFrame>
        <p:nvGraphicFramePr>
          <p:cNvPr id="335875" name="Group 3"/>
          <p:cNvGraphicFramePr>
            <a:graphicFrameLocks noGrp="1"/>
          </p:cNvGraphicFramePr>
          <p:nvPr>
            <p:ph sz="half" idx="2"/>
          </p:nvPr>
        </p:nvGraphicFramePr>
        <p:xfrm>
          <a:off x="1228725" y="2079625"/>
          <a:ext cx="6707188" cy="4267776"/>
        </p:xfrm>
        <a:graphic>
          <a:graphicData uri="http://schemas.openxmlformats.org/drawingml/2006/table">
            <a:tbl>
              <a:tblPr/>
              <a:tblGrid>
                <a:gridCol w="1870075">
                  <a:extLst>
                    <a:ext uri="{9D8B030D-6E8A-4147-A177-3AD203B41FA5}">
                      <a16:colId xmlns:a16="http://schemas.microsoft.com/office/drawing/2014/main" val="2830792479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92149288"/>
                    </a:ext>
                  </a:extLst>
                </a:gridCol>
                <a:gridCol w="2236788">
                  <a:extLst>
                    <a:ext uri="{9D8B030D-6E8A-4147-A177-3AD203B41FA5}">
                      <a16:colId xmlns:a16="http://schemas.microsoft.com/office/drawing/2014/main" val="750342797"/>
                    </a:ext>
                  </a:extLst>
                </a:gridCol>
              </a:tblGrid>
              <a:tr h="674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预期输出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077300"/>
                  </a:ext>
                </a:extLst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测试用例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irecordnum =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itype = 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 =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 = 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306496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测试用例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irecordnum =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itype = 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 =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 = 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135052"/>
                  </a:ext>
                </a:extLst>
              </a:tr>
              <a:tr h="519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测试用例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irecordnum =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itype = 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 = 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 = 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542726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测试用例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irecordnum =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itype = 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71488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0651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954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 =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 = 20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185894"/>
                  </a:ext>
                </a:extLst>
              </a:tr>
            </a:tbl>
          </a:graphicData>
        </a:graphic>
      </p:graphicFrame>
      <p:sp>
        <p:nvSpPr>
          <p:cNvPr id="335901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824413"/>
          </a:xfrm>
          <a:noFill/>
          <a:ln/>
        </p:spPr>
        <p:txBody>
          <a:bodyPr/>
          <a:lstStyle/>
          <a:p>
            <a:pPr>
              <a:lnSpc>
                <a:spcPct val="105000"/>
              </a:lnSpc>
            </a:pPr>
            <a:r>
              <a:rPr lang="zh-CN" altLang="en-US" sz="2400"/>
              <a:t>设计测试用例：</a:t>
            </a:r>
          </a:p>
        </p:txBody>
      </p:sp>
    </p:spTree>
    <p:extLst>
      <p:ext uri="{BB962C8B-B14F-4D97-AF65-F5344CB8AC3E}">
        <p14:creationId xmlns:p14="http://schemas.microsoft.com/office/powerpoint/2010/main" val="41109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5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4" grpId="0" autoUpdateAnimBg="0"/>
      <p:bldP spid="335901" grpId="0" build="p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小结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3419475" y="1520825"/>
            <a:ext cx="1620838" cy="539750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语句覆盖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3348038" y="2673350"/>
            <a:ext cx="1836737" cy="539750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判定覆盖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DC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116013" y="2708275"/>
            <a:ext cx="1800225" cy="541338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条件覆盖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CC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808288" y="3824288"/>
            <a:ext cx="3024187" cy="541337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判定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/</a:t>
            </a: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条件覆盖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DC/CC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3132138" y="4941888"/>
            <a:ext cx="2663825" cy="539750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条件组合覆盖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MCC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867400" y="2673350"/>
            <a:ext cx="2808288" cy="539750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i="0" dirty="0">
                <a:latin typeface="Arial" pitchFamily="34" charset="0"/>
                <a:ea typeface="宋体" pitchFamily="2" charset="-122"/>
              </a:rPr>
              <a:t>基本路径覆盖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BPC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776" name="燕尾形 10"/>
          <p:cNvSpPr>
            <a:spLocks noChangeArrowheads="1"/>
          </p:cNvSpPr>
          <p:nvPr/>
        </p:nvSpPr>
        <p:spPr bwMode="auto">
          <a:xfrm rot="-5400000">
            <a:off x="3960019" y="2096294"/>
            <a:ext cx="539750" cy="541338"/>
          </a:xfrm>
          <a:prstGeom prst="chevron">
            <a:avLst>
              <a:gd name="adj" fmla="val 50000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160777" name="燕尾形 12"/>
          <p:cNvSpPr>
            <a:spLocks noChangeArrowheads="1"/>
          </p:cNvSpPr>
          <p:nvPr/>
        </p:nvSpPr>
        <p:spPr bwMode="auto">
          <a:xfrm rot="-5400000">
            <a:off x="4013994" y="3159919"/>
            <a:ext cx="539750" cy="719138"/>
          </a:xfrm>
          <a:prstGeom prst="chevron">
            <a:avLst>
              <a:gd name="adj" fmla="val 50000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160778" name="燕尾形 13"/>
          <p:cNvSpPr>
            <a:spLocks noChangeArrowheads="1"/>
          </p:cNvSpPr>
          <p:nvPr/>
        </p:nvSpPr>
        <p:spPr bwMode="auto">
          <a:xfrm rot="-5400000">
            <a:off x="4013994" y="4275931"/>
            <a:ext cx="539750" cy="719138"/>
          </a:xfrm>
          <a:prstGeom prst="chevron">
            <a:avLst>
              <a:gd name="adj" fmla="val 50000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160779" name="燕尾形 14"/>
          <p:cNvSpPr>
            <a:spLocks noChangeArrowheads="1"/>
          </p:cNvSpPr>
          <p:nvPr/>
        </p:nvSpPr>
        <p:spPr bwMode="auto">
          <a:xfrm rot="-8270277">
            <a:off x="2028825" y="3351213"/>
            <a:ext cx="1052513" cy="550862"/>
          </a:xfrm>
          <a:prstGeom prst="chevron">
            <a:avLst>
              <a:gd name="adj" fmla="val 107386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160780" name="燕尾形 15"/>
          <p:cNvSpPr>
            <a:spLocks noChangeArrowheads="1"/>
          </p:cNvSpPr>
          <p:nvPr/>
        </p:nvSpPr>
        <p:spPr bwMode="auto">
          <a:xfrm rot="10611702">
            <a:off x="5232400" y="2735263"/>
            <a:ext cx="601663" cy="458787"/>
          </a:xfrm>
          <a:prstGeom prst="chevron">
            <a:avLst>
              <a:gd name="adj" fmla="val 77617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9388" y="5589588"/>
            <a:ext cx="57245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l"/>
              <a:defRPr/>
            </a:pP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Condition Coverage (</a:t>
            </a:r>
            <a:r>
              <a:rPr lang="en-US" altLang="zh-CN" b="1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CC</a:t>
            </a: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)</a:t>
            </a:r>
          </a:p>
          <a:p>
            <a:pPr marL="285750" indent="-285750">
              <a:buFont typeface="Wingdings" charset="2"/>
              <a:buChar char="l"/>
              <a:defRPr/>
            </a:pP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Decision Coverage (</a:t>
            </a:r>
            <a:r>
              <a:rPr lang="en-US" altLang="zh-CN" b="1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DC</a:t>
            </a: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)</a:t>
            </a:r>
            <a:endParaRPr lang="zh-CN" altLang="en-US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  <a:p>
            <a:pPr marL="285750" indent="-285750">
              <a:buFont typeface="Wingdings" charset="2"/>
              <a:buChar char="l"/>
              <a:defRPr/>
            </a:pP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Multiple Condition Coverage (MCC)</a:t>
            </a:r>
          </a:p>
          <a:p>
            <a:pPr marL="285750" indent="-285750">
              <a:buFont typeface="Wingdings" charset="2"/>
              <a:buChar char="l"/>
              <a:defRPr/>
            </a:pPr>
            <a:r>
              <a:rPr lang="en-US" altLang="zh-CN" i="0" dirty="0" err="1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Modiﬁed</a:t>
            </a: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 Condition/Decision Coverage (</a:t>
            </a:r>
            <a:r>
              <a:rPr lang="en-US" altLang="zh-CN" b="1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MC/DC</a:t>
            </a:r>
            <a:r>
              <a:rPr lang="en-US" altLang="zh-CN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)</a:t>
            </a:r>
            <a:endParaRPr lang="zh-CN" altLang="en-US" i="0" dirty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6696075" y="3860800"/>
            <a:ext cx="1296988" cy="539750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MC</a:t>
            </a:r>
            <a:r>
              <a:rPr lang="en-US" altLang="zh-CN" sz="2400" dirty="0">
                <a:latin typeface="Arial" pitchFamily="34" charset="0"/>
                <a:ea typeface="宋体" pitchFamily="2" charset="-122"/>
              </a:rPr>
              <a:t>/D</a:t>
            </a:r>
            <a:r>
              <a:rPr lang="en-US" altLang="zh-CN" sz="2400" i="0" dirty="0">
                <a:latin typeface="Arial" pitchFamily="34" charset="0"/>
                <a:ea typeface="宋体" pitchFamily="2" charset="-122"/>
              </a:rPr>
              <a:t>C</a:t>
            </a:r>
            <a:endParaRPr lang="zh-CN" altLang="en-US" sz="2400" i="0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783" name="燕尾形 20"/>
          <p:cNvSpPr>
            <a:spLocks noChangeArrowheads="1"/>
          </p:cNvSpPr>
          <p:nvPr/>
        </p:nvSpPr>
        <p:spPr bwMode="auto">
          <a:xfrm rot="10800000">
            <a:off x="5903913" y="3860800"/>
            <a:ext cx="711200" cy="468313"/>
          </a:xfrm>
          <a:prstGeom prst="chevron">
            <a:avLst>
              <a:gd name="adj" fmla="val 80861"/>
            </a:avLst>
          </a:prstGeom>
          <a:solidFill>
            <a:schemeClr val="bg1">
              <a:alpha val="50195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 i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测试覆盖率的计算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85875"/>
            <a:ext cx="8892479" cy="5239469"/>
          </a:xfrm>
        </p:spPr>
        <p:txBody>
          <a:bodyPr/>
          <a:lstStyle/>
          <a:p>
            <a:r>
              <a:rPr lang="zh-CN" altLang="en-US" dirty="0"/>
              <a:t>覆盖率</a:t>
            </a:r>
            <a:r>
              <a:rPr lang="en-US" altLang="zh-CN" dirty="0"/>
              <a:t>=(</a:t>
            </a:r>
            <a:r>
              <a:rPr lang="zh-CN" altLang="en-US" dirty="0"/>
              <a:t>至少被执行一次的</a:t>
            </a:r>
            <a:r>
              <a:rPr lang="en-US" altLang="zh-CN" dirty="0"/>
              <a:t>item</a:t>
            </a:r>
            <a:r>
              <a:rPr lang="zh-CN" altLang="en-US" dirty="0"/>
              <a:t>数</a:t>
            </a:r>
            <a:r>
              <a:rPr lang="en-US" altLang="zh-CN" dirty="0"/>
              <a:t>)/item</a:t>
            </a:r>
            <a:r>
              <a:rPr lang="zh-CN" altLang="en-US" dirty="0"/>
              <a:t>的总数</a:t>
            </a:r>
            <a:br>
              <a:rPr lang="zh-CN" altLang="en-US" dirty="0"/>
            </a:br>
            <a:r>
              <a:rPr lang="zh-CN" altLang="en-US" dirty="0"/>
              <a:t>语句覆盖率</a:t>
            </a:r>
            <a:r>
              <a:rPr lang="en-US" altLang="zh-CN" dirty="0"/>
              <a:t>=(</a:t>
            </a:r>
            <a:r>
              <a:rPr lang="zh-CN" altLang="en-US" dirty="0"/>
              <a:t>至少被执行一次的语句数量</a:t>
            </a:r>
            <a:r>
              <a:rPr lang="en-US" altLang="zh-CN" dirty="0"/>
              <a:t>)/(</a:t>
            </a:r>
            <a:r>
              <a:rPr lang="zh-CN" altLang="en-US" dirty="0"/>
              <a:t>可执行的语句总数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判定覆盖率</a:t>
            </a:r>
            <a:r>
              <a:rPr lang="en-US" altLang="zh-CN" dirty="0"/>
              <a:t>=(</a:t>
            </a:r>
            <a:r>
              <a:rPr lang="zh-CN" altLang="en-US" dirty="0"/>
              <a:t>判定结果被评价的次数</a:t>
            </a:r>
            <a:r>
              <a:rPr lang="en-US" altLang="zh-CN" dirty="0"/>
              <a:t>)/(</a:t>
            </a:r>
            <a:r>
              <a:rPr lang="zh-CN" altLang="en-US" dirty="0"/>
              <a:t>判定结果总数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条件覆盖率</a:t>
            </a:r>
            <a:r>
              <a:rPr lang="en-US" altLang="zh-CN" dirty="0"/>
              <a:t>=(</a:t>
            </a:r>
            <a:r>
              <a:rPr lang="zh-CN" altLang="en-US" dirty="0"/>
              <a:t>条件操作数值至少被评价一次的数量</a:t>
            </a:r>
            <a:r>
              <a:rPr lang="en-US" altLang="zh-CN" dirty="0"/>
              <a:t>)/(</a:t>
            </a:r>
            <a:r>
              <a:rPr lang="zh-CN" altLang="en-US" dirty="0"/>
              <a:t>条件操作数值的总数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判定条件覆盖率</a:t>
            </a:r>
            <a:r>
              <a:rPr lang="en-US" altLang="zh-CN" dirty="0"/>
              <a:t>=(</a:t>
            </a:r>
            <a:r>
              <a:rPr lang="zh-CN" altLang="en-US" dirty="0"/>
              <a:t>条件操作数值或判定结果至少被评价一次的数量</a:t>
            </a:r>
            <a:r>
              <a:rPr lang="en-US" altLang="zh-CN" dirty="0"/>
              <a:t>)/(</a:t>
            </a:r>
            <a:r>
              <a:rPr lang="zh-CN" altLang="en-US" dirty="0"/>
              <a:t>条件操作数值总数</a:t>
            </a:r>
            <a:r>
              <a:rPr lang="en-US" altLang="zh-CN" dirty="0"/>
              <a:t>+</a:t>
            </a:r>
            <a:r>
              <a:rPr lang="zh-CN" altLang="en-US" dirty="0"/>
              <a:t>判定结果总数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路径覆盖率</a:t>
            </a:r>
            <a:r>
              <a:rPr lang="en-US" altLang="zh-CN" dirty="0"/>
              <a:t>=(</a:t>
            </a:r>
            <a:r>
              <a:rPr lang="zh-CN" altLang="en-US" dirty="0"/>
              <a:t>至少被执行一次的路径数</a:t>
            </a:r>
            <a:r>
              <a:rPr lang="en-US" altLang="zh-CN" dirty="0"/>
              <a:t>)/(</a:t>
            </a:r>
            <a:r>
              <a:rPr lang="zh-CN" altLang="en-US" dirty="0"/>
              <a:t>总的路径数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需求覆盖率</a:t>
            </a:r>
            <a:r>
              <a:rPr lang="en-US" altLang="zh-CN" dirty="0"/>
              <a:t>=(</a:t>
            </a:r>
            <a:r>
              <a:rPr lang="zh-CN" altLang="en-US" dirty="0"/>
              <a:t>被验证到的需求数量</a:t>
            </a:r>
            <a:r>
              <a:rPr lang="en-US" altLang="zh-CN" dirty="0"/>
              <a:t>)/(</a:t>
            </a:r>
            <a:r>
              <a:rPr lang="zh-CN" altLang="en-US" dirty="0"/>
              <a:t>总的需求数量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继承上下文判定覆盖率</a:t>
            </a:r>
            <a:r>
              <a:rPr lang="en-US" altLang="zh-CN" dirty="0"/>
              <a:t>=(</a:t>
            </a:r>
            <a:r>
              <a:rPr lang="zh-CN" altLang="en-US" dirty="0"/>
              <a:t>累加每个上下文内执行到的判定分支数</a:t>
            </a:r>
            <a:r>
              <a:rPr lang="en-US" altLang="zh-CN" dirty="0"/>
              <a:t>)/(</a:t>
            </a:r>
            <a:r>
              <a:rPr lang="zh-CN" altLang="en-US" dirty="0"/>
              <a:t>上下文数*上下文内的判定分支总数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基于状态的上下文入口覆盖率</a:t>
            </a:r>
            <a:r>
              <a:rPr lang="en-US" altLang="zh-CN" dirty="0"/>
              <a:t>=(</a:t>
            </a:r>
            <a:r>
              <a:rPr lang="zh-CN" altLang="en-US" dirty="0"/>
              <a:t>累加每个状态内执行到的方法数</a:t>
            </a:r>
            <a:r>
              <a:rPr lang="en-US" altLang="zh-CN" dirty="0"/>
              <a:t>)/(</a:t>
            </a:r>
            <a:r>
              <a:rPr lang="zh-CN" altLang="en-US" dirty="0"/>
              <a:t>状态数*类内方法总数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函数覆盖率</a:t>
            </a:r>
            <a:r>
              <a:rPr lang="en-US" altLang="zh-CN" dirty="0"/>
              <a:t>=(</a:t>
            </a:r>
            <a:r>
              <a:rPr lang="zh-CN" altLang="en-US" dirty="0"/>
              <a:t>至少被执行一次的函数数量</a:t>
            </a:r>
            <a:r>
              <a:rPr lang="en-US" altLang="zh-CN" dirty="0"/>
              <a:t>)/(</a:t>
            </a:r>
            <a:r>
              <a:rPr lang="zh-CN" altLang="en-US" dirty="0"/>
              <a:t>系统中函数的总数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指令块覆盖率</a:t>
            </a:r>
            <a:r>
              <a:rPr lang="en-US" altLang="zh-CN" dirty="0"/>
              <a:t>=(</a:t>
            </a:r>
            <a:r>
              <a:rPr lang="zh-CN" altLang="en-US" dirty="0"/>
              <a:t>至少被执行的一次指令块的数量</a:t>
            </a:r>
            <a:r>
              <a:rPr lang="en-US" altLang="zh-CN" dirty="0"/>
              <a:t>)/(</a:t>
            </a:r>
            <a:r>
              <a:rPr lang="zh-CN" altLang="en-US" dirty="0"/>
              <a:t>系统中指令块总数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DDP</a:t>
            </a:r>
            <a:r>
              <a:rPr lang="zh-CN" altLang="en-US" dirty="0"/>
              <a:t>覆盖率</a:t>
            </a:r>
            <a:r>
              <a:rPr lang="en-US" altLang="zh-CN" dirty="0"/>
              <a:t>=(</a:t>
            </a:r>
            <a:r>
              <a:rPr lang="zh-CN" altLang="en-US" dirty="0"/>
              <a:t>至少被执行的一次的判定路径数量</a:t>
            </a:r>
            <a:r>
              <a:rPr lang="en-US" altLang="zh-CN" dirty="0"/>
              <a:t>)/( </a:t>
            </a:r>
            <a:r>
              <a:rPr lang="zh-CN" altLang="en-US" dirty="0"/>
              <a:t>系统中判定路径总数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分支条件组合覆盖率</a:t>
            </a:r>
            <a:r>
              <a:rPr lang="en-US" altLang="zh-CN" dirty="0"/>
              <a:t>=(</a:t>
            </a:r>
            <a:r>
              <a:rPr lang="zh-CN" altLang="en-US" dirty="0"/>
              <a:t>被评测到的分支条件组合数</a:t>
            </a:r>
            <a:r>
              <a:rPr lang="en-US" altLang="zh-CN" dirty="0"/>
              <a:t>)/(</a:t>
            </a:r>
            <a:r>
              <a:rPr lang="zh-CN" altLang="en-US" dirty="0"/>
              <a:t>分支条件组合数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PPP</a:t>
            </a:r>
            <a:r>
              <a:rPr lang="zh-CN" altLang="en-US" dirty="0"/>
              <a:t>覆盖率</a:t>
            </a:r>
            <a:r>
              <a:rPr lang="en-US" altLang="zh-CN" dirty="0"/>
              <a:t>=(</a:t>
            </a:r>
            <a:r>
              <a:rPr lang="zh-CN" altLang="en-US" dirty="0"/>
              <a:t>至少被执行的一次的</a:t>
            </a:r>
            <a:r>
              <a:rPr lang="en-US" altLang="zh-CN" dirty="0"/>
              <a:t>PPP</a:t>
            </a:r>
            <a:r>
              <a:rPr lang="zh-CN" altLang="en-US" dirty="0"/>
              <a:t>数量</a:t>
            </a:r>
            <a:r>
              <a:rPr lang="en-US" altLang="zh-CN" dirty="0"/>
              <a:t>)/( </a:t>
            </a:r>
            <a:r>
              <a:rPr lang="zh-CN" altLang="en-US" dirty="0"/>
              <a:t>系统中</a:t>
            </a:r>
            <a:r>
              <a:rPr lang="en-US" altLang="zh-CN" dirty="0"/>
              <a:t>PPP</a:t>
            </a:r>
            <a:r>
              <a:rPr lang="zh-CN" altLang="en-US" dirty="0"/>
              <a:t>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2741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565775" cy="584200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小结：方法的灵活运用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913" y="2708275"/>
            <a:ext cx="6648450" cy="1708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600" i="0" dirty="0">
                <a:solidFill>
                  <a:srgbClr val="0000FF"/>
                </a:solidFill>
                <a:latin typeface="+mj-ea"/>
                <a:ea typeface="宋体" pitchFamily="2" charset="-122"/>
              </a:rPr>
              <a:t>代码中循环结构如何测试？</a:t>
            </a:r>
            <a:endParaRPr lang="en-US" altLang="zh-CN" sz="3600" i="0" dirty="0">
              <a:solidFill>
                <a:srgbClr val="0000FF"/>
              </a:solidFill>
              <a:latin typeface="+mj-ea"/>
              <a:ea typeface="宋体" pitchFamily="2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3600" i="0" dirty="0">
                <a:solidFill>
                  <a:srgbClr val="0000FF"/>
                </a:solidFill>
                <a:latin typeface="+mj-ea"/>
                <a:ea typeface="宋体" pitchFamily="2" charset="-122"/>
              </a:rPr>
              <a:t>从数据输入和结构两方面来考虑</a:t>
            </a:r>
            <a:endParaRPr lang="zh-CN" altLang="en-US" sz="3600" i="0" dirty="0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ChangeArrowheads="1"/>
          </p:cNvSpPr>
          <p:nvPr/>
        </p:nvSpPr>
        <p:spPr bwMode="auto">
          <a:xfrm>
            <a:off x="863600" y="1592263"/>
            <a:ext cx="7315200" cy="533400"/>
          </a:xfrm>
          <a:prstGeom prst="rect">
            <a:avLst/>
          </a:prstGeo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marL="342900" indent="-342900">
              <a:spcBef>
                <a:spcPts val="23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zh-CN" altLang="en-US" sz="2400" b="1" dirty="0">
                <a:latin typeface="Arial" pitchFamily="34" charset="0"/>
                <a:ea typeface="宋体" pitchFamily="2" charset="-122"/>
              </a:rPr>
              <a:t>目标</a:t>
            </a:r>
            <a:r>
              <a:rPr lang="en-US" altLang="zh-CN" sz="2400" b="1" dirty="0">
                <a:latin typeface="Arial" pitchFamily="34" charset="0"/>
                <a:ea typeface="宋体" pitchFamily="2" charset="-122"/>
              </a:rPr>
              <a:t>: </a:t>
            </a:r>
            <a:r>
              <a:rPr lang="zh-CN" altLang="en-US" sz="2400" b="1" dirty="0">
                <a:latin typeface="Arial" pitchFamily="34" charset="0"/>
                <a:ea typeface="宋体" pitchFamily="2" charset="-122"/>
              </a:rPr>
              <a:t>在循环内部及边界上执行测试</a:t>
            </a:r>
            <a:endParaRPr lang="en-US" altLang="zh-CN" sz="2400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565775" cy="584200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循环测试－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1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13425" y="3538538"/>
            <a:ext cx="2862263" cy="2193925"/>
            <a:chOff x="3873" y="865"/>
            <a:chExt cx="1488" cy="1027"/>
          </a:xfrm>
        </p:grpSpPr>
        <p:sp>
          <p:nvSpPr>
            <p:cNvPr id="164869" name="AutoShape 5"/>
            <p:cNvSpPr>
              <a:spLocks noChangeArrowheads="1"/>
            </p:cNvSpPr>
            <p:nvPr/>
          </p:nvSpPr>
          <p:spPr bwMode="auto">
            <a:xfrm>
              <a:off x="3873" y="865"/>
              <a:ext cx="1488" cy="1027"/>
            </a:xfrm>
            <a:prstGeom prst="roundRect">
              <a:avLst>
                <a:gd name="adj" fmla="val 12495"/>
              </a:avLst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4870" name="Group 6"/>
            <p:cNvGrpSpPr>
              <a:grpSpLocks/>
            </p:cNvGrpSpPr>
            <p:nvPr/>
          </p:nvGrpSpPr>
          <p:grpSpPr bwMode="auto">
            <a:xfrm>
              <a:off x="4668" y="1104"/>
              <a:ext cx="544" cy="541"/>
              <a:chOff x="4668" y="1104"/>
              <a:chExt cx="544" cy="541"/>
            </a:xfrm>
          </p:grpSpPr>
          <p:cxnSp>
            <p:nvCxnSpPr>
              <p:cNvPr id="164878" name="AutoShape 7"/>
              <p:cNvCxnSpPr>
                <a:cxnSpLocks noChangeShapeType="1"/>
                <a:endCxn id="164882" idx="0"/>
              </p:cNvCxnSpPr>
              <p:nvPr/>
            </p:nvCxnSpPr>
            <p:spPr bwMode="auto">
              <a:xfrm rot="10800000" flipH="1" flipV="1">
                <a:off x="4724" y="1170"/>
                <a:ext cx="368" cy="198"/>
              </a:xfrm>
              <a:prstGeom prst="bentConnector4">
                <a:avLst>
                  <a:gd name="adj1" fmla="val -1083"/>
                  <a:gd name="adj2" fmla="val 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</p:spPr>
          </p:cxnSp>
          <p:cxnSp>
            <p:nvCxnSpPr>
              <p:cNvPr id="164879" name="AutoShape 8"/>
              <p:cNvCxnSpPr>
                <a:cxnSpLocks noChangeShapeType="1"/>
              </p:cNvCxnSpPr>
              <p:nvPr/>
            </p:nvCxnSpPr>
            <p:spPr bwMode="auto">
              <a:xfrm>
                <a:off x="4724" y="1104"/>
                <a:ext cx="0" cy="26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64880" name="AutoShape 9"/>
              <p:cNvSpPr>
                <a:spLocks noChangeArrowheads="1"/>
              </p:cNvSpPr>
              <p:nvPr/>
            </p:nvSpPr>
            <p:spPr bwMode="auto">
              <a:xfrm>
                <a:off x="4668" y="1365"/>
                <a:ext cx="112" cy="126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64881" name="AutoShape 10"/>
              <p:cNvCxnSpPr>
                <a:cxnSpLocks noChangeShapeType="1"/>
                <a:stCxn id="164880" idx="2"/>
              </p:cNvCxnSpPr>
              <p:nvPr/>
            </p:nvCxnSpPr>
            <p:spPr bwMode="auto">
              <a:xfrm>
                <a:off x="4724" y="1491"/>
                <a:ext cx="0" cy="15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64882" name="AutoShape 11"/>
              <p:cNvSpPr>
                <a:spLocks noChangeArrowheads="1"/>
              </p:cNvSpPr>
              <p:nvPr/>
            </p:nvSpPr>
            <p:spPr bwMode="auto">
              <a:xfrm>
                <a:off x="4972" y="1368"/>
                <a:ext cx="240" cy="1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64883" name="AutoShape 12"/>
              <p:cNvCxnSpPr>
                <a:cxnSpLocks noChangeShapeType="1"/>
                <a:stCxn id="164880" idx="3"/>
                <a:endCxn id="164882" idx="1"/>
              </p:cNvCxnSpPr>
              <p:nvPr/>
            </p:nvCxnSpPr>
            <p:spPr bwMode="auto">
              <a:xfrm>
                <a:off x="4780" y="1428"/>
                <a:ext cx="192" cy="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64871" name="Group 13"/>
            <p:cNvGrpSpPr>
              <a:grpSpLocks/>
            </p:cNvGrpSpPr>
            <p:nvPr/>
          </p:nvGrpSpPr>
          <p:grpSpPr bwMode="auto">
            <a:xfrm>
              <a:off x="4016" y="960"/>
              <a:ext cx="240" cy="837"/>
              <a:chOff x="4016" y="960"/>
              <a:chExt cx="240" cy="837"/>
            </a:xfrm>
          </p:grpSpPr>
          <p:cxnSp>
            <p:nvCxnSpPr>
              <p:cNvPr id="164872" name="AutoShape 14"/>
              <p:cNvCxnSpPr>
                <a:cxnSpLocks noChangeShapeType="1"/>
              </p:cNvCxnSpPr>
              <p:nvPr/>
            </p:nvCxnSpPr>
            <p:spPr bwMode="auto">
              <a:xfrm>
                <a:off x="4136" y="1629"/>
                <a:ext cx="0" cy="16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64873" name="AutoShape 15"/>
              <p:cNvSpPr>
                <a:spLocks noChangeArrowheads="1"/>
              </p:cNvSpPr>
              <p:nvPr/>
            </p:nvSpPr>
            <p:spPr bwMode="auto">
              <a:xfrm>
                <a:off x="4080" y="1496"/>
                <a:ext cx="112" cy="126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874" name="Line 16"/>
              <p:cNvSpPr>
                <a:spLocks noChangeShapeType="1"/>
              </p:cNvSpPr>
              <p:nvPr/>
            </p:nvSpPr>
            <p:spPr bwMode="auto">
              <a:xfrm>
                <a:off x="4136" y="960"/>
                <a:ext cx="0" cy="2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875" name="AutoShape 17"/>
              <p:cNvSpPr>
                <a:spLocks noChangeArrowheads="1"/>
              </p:cNvSpPr>
              <p:nvPr/>
            </p:nvSpPr>
            <p:spPr bwMode="auto">
              <a:xfrm>
                <a:off x="4016" y="1209"/>
                <a:ext cx="240" cy="1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64876" name="AutoShape 18"/>
              <p:cNvCxnSpPr>
                <a:cxnSpLocks noChangeShapeType="1"/>
                <a:stCxn id="164875" idx="2"/>
                <a:endCxn id="164873" idx="0"/>
              </p:cNvCxnSpPr>
              <p:nvPr/>
            </p:nvCxnSpPr>
            <p:spPr bwMode="auto">
              <a:xfrm>
                <a:off x="4136" y="1332"/>
                <a:ext cx="0" cy="16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877" name="AutoShape 19"/>
              <p:cNvCxnSpPr>
                <a:cxnSpLocks noChangeShapeType="1"/>
                <a:endCxn id="164873" idx="3"/>
              </p:cNvCxnSpPr>
              <p:nvPr/>
            </p:nvCxnSpPr>
            <p:spPr bwMode="auto">
              <a:xfrm rot="5400000" flipV="1">
                <a:off x="3898" y="1265"/>
                <a:ext cx="528" cy="60"/>
              </a:xfrm>
              <a:prstGeom prst="bentConnector4">
                <a:avLst>
                  <a:gd name="adj1" fmla="val -185"/>
                  <a:gd name="adj2" fmla="val 7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</p:spPr>
          </p:cxnSp>
        </p:grpSp>
      </p:grpSp>
      <p:sp>
        <p:nvSpPr>
          <p:cNvPr id="164868" name="Rectangle 20"/>
          <p:cNvSpPr>
            <a:spLocks noChangeArrowheads="1"/>
          </p:cNvSpPr>
          <p:nvPr/>
        </p:nvSpPr>
        <p:spPr bwMode="auto">
          <a:xfrm>
            <a:off x="920750" y="2881313"/>
            <a:ext cx="502920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13BBBF"/>
                </a:solidFill>
              </a:rPr>
              <a:t>1.简单循环</a:t>
            </a:r>
            <a:r>
              <a:rPr lang="en-US" altLang="zh-CN" sz="2400">
                <a:solidFill>
                  <a:srgbClr val="13BBBF"/>
                </a:solidFill>
              </a:rPr>
              <a:t>(</a:t>
            </a:r>
            <a:r>
              <a:rPr lang="zh-CN" altLang="en-US" sz="2400">
                <a:solidFill>
                  <a:srgbClr val="13BBBF"/>
                </a:solidFill>
              </a:rPr>
              <a:t>迭代次数</a:t>
            </a:r>
            <a:r>
              <a:rPr lang="en-US" altLang="zh-CN" sz="2400">
                <a:solidFill>
                  <a:srgbClr val="13BBBF"/>
                </a:solidFill>
              </a:rPr>
              <a:t>n)</a:t>
            </a:r>
          </a:p>
          <a:p>
            <a:pPr eaLnBrk="0" hangingPunct="0"/>
            <a:endParaRPr lang="en-US" altLang="zh-CN" sz="2400">
              <a:solidFill>
                <a:srgbClr val="13BBBF"/>
              </a:solidFill>
            </a:endParaRPr>
          </a:p>
          <a:p>
            <a:pPr lvl="1" eaLnBrk="0" hangingPunct="0"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/>
              <a:t> </a:t>
            </a:r>
            <a:r>
              <a:rPr lang="zh-CN" altLang="en-US" sz="2400"/>
              <a:t>完全跳过循环</a:t>
            </a:r>
            <a:endParaRPr lang="en-US" altLang="zh-CN" sz="2400"/>
          </a:p>
          <a:p>
            <a:pPr lvl="1" eaLnBrk="0" hangingPunct="0"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/>
              <a:t> </a:t>
            </a:r>
            <a:r>
              <a:rPr lang="zh-CN" altLang="en-US" sz="2400"/>
              <a:t>只经过循环一次</a:t>
            </a:r>
            <a:endParaRPr lang="en-US" altLang="zh-CN" sz="2400"/>
          </a:p>
          <a:p>
            <a:pPr lvl="1" eaLnBrk="0" hangingPunct="0"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zh-CN" altLang="en-US" sz="2400"/>
              <a:t> 经过循环两次</a:t>
            </a:r>
            <a:endParaRPr lang="en-US" altLang="zh-CN" sz="2400"/>
          </a:p>
          <a:p>
            <a:pPr lvl="1" eaLnBrk="0" hangingPunct="0"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zh-CN" altLang="en-US" sz="2400"/>
              <a:t> 经过循环</a:t>
            </a:r>
            <a:r>
              <a:rPr lang="en-US" altLang="zh-CN" sz="2400"/>
              <a:t>m</a:t>
            </a:r>
            <a:r>
              <a:rPr lang="zh-CN" altLang="en-US" sz="2400"/>
              <a:t>（</a:t>
            </a:r>
            <a:r>
              <a:rPr lang="en-US" altLang="zh-CN" sz="2400"/>
              <a:t> m &lt; n </a:t>
            </a:r>
            <a:r>
              <a:rPr lang="zh-CN" altLang="en-US" sz="2400"/>
              <a:t>）次</a:t>
            </a:r>
            <a:endParaRPr lang="en-US" altLang="zh-CN" sz="2400"/>
          </a:p>
          <a:p>
            <a:pPr lvl="1" eaLnBrk="0" hangingPunct="0"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/>
              <a:t> </a:t>
            </a:r>
            <a:r>
              <a:rPr lang="zh-CN" altLang="en-US" sz="2400"/>
              <a:t>分别经过循环</a:t>
            </a:r>
            <a:r>
              <a:rPr lang="en-US" altLang="zh-CN" sz="2400"/>
              <a:t>n-1, n, n+1 </a:t>
            </a:r>
            <a:r>
              <a:rPr lang="zh-CN" altLang="en-US" sz="2400"/>
              <a:t>次</a:t>
            </a:r>
            <a:endParaRPr lang="en-US" altLang="zh-CN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7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338" grpId="0" animBg="1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84438" y="333375"/>
            <a:ext cx="4521200" cy="7635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循环测试－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2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6088" y="2735263"/>
            <a:ext cx="8458200" cy="2971800"/>
            <a:chOff x="432" y="2448"/>
            <a:chExt cx="4896" cy="1536"/>
          </a:xfrm>
        </p:grpSpPr>
        <p:sp>
          <p:nvSpPr>
            <p:cNvPr id="166916" name="Rectangle 4"/>
            <p:cNvSpPr>
              <a:spLocks noChangeArrowheads="1"/>
            </p:cNvSpPr>
            <p:nvPr/>
          </p:nvSpPr>
          <p:spPr bwMode="auto">
            <a:xfrm>
              <a:off x="432" y="2448"/>
              <a:ext cx="4896" cy="15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7" tIns="44450" rIns="90487" bIns="44450"/>
            <a:lstStyle/>
            <a:p>
              <a:pPr marL="342900" indent="-342900">
                <a:spcBef>
                  <a:spcPts val="4700"/>
                </a:spcBef>
                <a:buClr>
                  <a:schemeClr val="folHlink"/>
                </a:buClr>
                <a:buSzPct val="90000"/>
                <a:buFont typeface="Wingdings" pitchFamily="2" charset="2"/>
                <a:buChar char="n"/>
              </a:pPr>
              <a:endParaRPr lang="en-US" altLang="zh-CN" sz="2800"/>
            </a:p>
          </p:txBody>
        </p:sp>
        <p:grpSp>
          <p:nvGrpSpPr>
            <p:cNvPr id="166917" name="Group 5"/>
            <p:cNvGrpSpPr>
              <a:grpSpLocks/>
            </p:cNvGrpSpPr>
            <p:nvPr/>
          </p:nvGrpSpPr>
          <p:grpSpPr bwMode="auto">
            <a:xfrm>
              <a:off x="4220" y="2500"/>
              <a:ext cx="842" cy="1248"/>
              <a:chOff x="4220" y="2287"/>
              <a:chExt cx="896" cy="1328"/>
            </a:xfrm>
          </p:grpSpPr>
          <p:sp>
            <p:nvSpPr>
              <p:cNvPr id="166918" name="AutoShape 6"/>
              <p:cNvSpPr>
                <a:spLocks noChangeArrowheads="1"/>
              </p:cNvSpPr>
              <p:nvPr/>
            </p:nvSpPr>
            <p:spPr bwMode="auto">
              <a:xfrm>
                <a:off x="4220" y="2287"/>
                <a:ext cx="896" cy="1328"/>
              </a:xfrm>
              <a:prstGeom prst="roundRect">
                <a:avLst>
                  <a:gd name="adj" fmla="val 12495"/>
                </a:avLst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19" name="AutoShape 7"/>
              <p:cNvSpPr>
                <a:spLocks noChangeArrowheads="1"/>
              </p:cNvSpPr>
              <p:nvPr/>
            </p:nvSpPr>
            <p:spPr bwMode="auto">
              <a:xfrm>
                <a:off x="4511" y="3241"/>
                <a:ext cx="112" cy="126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0" name="AutoShape 8"/>
              <p:cNvSpPr>
                <a:spLocks noChangeArrowheads="1"/>
              </p:cNvSpPr>
              <p:nvPr/>
            </p:nvSpPr>
            <p:spPr bwMode="auto">
              <a:xfrm>
                <a:off x="4511" y="2950"/>
                <a:ext cx="112" cy="126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1" name="Line 9"/>
              <p:cNvSpPr>
                <a:spLocks noChangeShapeType="1"/>
              </p:cNvSpPr>
              <p:nvPr/>
            </p:nvSpPr>
            <p:spPr bwMode="auto">
              <a:xfrm>
                <a:off x="4567" y="2370"/>
                <a:ext cx="0" cy="2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2" name="Line 10"/>
              <p:cNvSpPr>
                <a:spLocks noChangeShapeType="1"/>
              </p:cNvSpPr>
              <p:nvPr/>
            </p:nvSpPr>
            <p:spPr bwMode="auto">
              <a:xfrm>
                <a:off x="4567" y="2793"/>
                <a:ext cx="0" cy="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3" name="Freeform 11"/>
              <p:cNvSpPr>
                <a:spLocks/>
              </p:cNvSpPr>
              <p:nvPr/>
            </p:nvSpPr>
            <p:spPr bwMode="auto">
              <a:xfrm>
                <a:off x="4567" y="2494"/>
                <a:ext cx="227" cy="515"/>
              </a:xfrm>
              <a:custGeom>
                <a:avLst/>
                <a:gdLst>
                  <a:gd name="T0" fmla="*/ 49 w 227"/>
                  <a:gd name="T1" fmla="*/ 514 h 515"/>
                  <a:gd name="T2" fmla="*/ 226 w 227"/>
                  <a:gd name="T3" fmla="*/ 514 h 515"/>
                  <a:gd name="T4" fmla="*/ 226 w 227"/>
                  <a:gd name="T5" fmla="*/ 0 h 515"/>
                  <a:gd name="T6" fmla="*/ 0 w 227"/>
                  <a:gd name="T7" fmla="*/ 0 h 5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7"/>
                  <a:gd name="T13" fmla="*/ 0 h 515"/>
                  <a:gd name="T14" fmla="*/ 227 w 227"/>
                  <a:gd name="T15" fmla="*/ 515 h 5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7" h="515">
                    <a:moveTo>
                      <a:pt x="49" y="514"/>
                    </a:moveTo>
                    <a:lnTo>
                      <a:pt x="226" y="514"/>
                    </a:lnTo>
                    <a:lnTo>
                      <a:pt x="226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24" name="Line 12"/>
              <p:cNvSpPr>
                <a:spLocks noChangeShapeType="1"/>
              </p:cNvSpPr>
              <p:nvPr/>
            </p:nvSpPr>
            <p:spPr bwMode="auto">
              <a:xfrm>
                <a:off x="4567" y="3084"/>
                <a:ext cx="0" cy="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5" name="Freeform 13"/>
              <p:cNvSpPr>
                <a:spLocks/>
              </p:cNvSpPr>
              <p:nvPr/>
            </p:nvSpPr>
            <p:spPr bwMode="auto">
              <a:xfrm>
                <a:off x="4567" y="2391"/>
                <a:ext cx="326" cy="909"/>
              </a:xfrm>
              <a:custGeom>
                <a:avLst/>
                <a:gdLst>
                  <a:gd name="T0" fmla="*/ 71 w 326"/>
                  <a:gd name="T1" fmla="*/ 828 h 921"/>
                  <a:gd name="T2" fmla="*/ 325 w 326"/>
                  <a:gd name="T3" fmla="*/ 828 h 921"/>
                  <a:gd name="T4" fmla="*/ 325 w 326"/>
                  <a:gd name="T5" fmla="*/ 0 h 921"/>
                  <a:gd name="T6" fmla="*/ 0 w 326"/>
                  <a:gd name="T7" fmla="*/ 0 h 9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6"/>
                  <a:gd name="T13" fmla="*/ 0 h 921"/>
                  <a:gd name="T14" fmla="*/ 326 w 326"/>
                  <a:gd name="T15" fmla="*/ 921 h 9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6" h="921">
                    <a:moveTo>
                      <a:pt x="71" y="920"/>
                    </a:moveTo>
                    <a:lnTo>
                      <a:pt x="325" y="920"/>
                    </a:lnTo>
                    <a:lnTo>
                      <a:pt x="325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26" name="Line 14"/>
              <p:cNvSpPr>
                <a:spLocks noChangeShapeType="1"/>
              </p:cNvSpPr>
              <p:nvPr/>
            </p:nvSpPr>
            <p:spPr bwMode="auto">
              <a:xfrm>
                <a:off x="4567" y="3374"/>
                <a:ext cx="0" cy="1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27" name="AutoShape 15"/>
              <p:cNvSpPr>
                <a:spLocks noChangeArrowheads="1"/>
              </p:cNvSpPr>
              <p:nvPr/>
            </p:nvSpPr>
            <p:spPr bwMode="auto">
              <a:xfrm>
                <a:off x="4448" y="2660"/>
                <a:ext cx="240" cy="1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1748" name="Rectangle 16"/>
          <p:cNvSpPr>
            <a:spLocks noChangeArrowheads="1"/>
          </p:cNvSpPr>
          <p:nvPr/>
        </p:nvSpPr>
        <p:spPr bwMode="auto">
          <a:xfrm>
            <a:off x="920750" y="2041525"/>
            <a:ext cx="5868988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1" dirty="0">
                <a:solidFill>
                  <a:srgbClr val="13BBBF"/>
                </a:solidFill>
              </a:rPr>
              <a:t>2. </a:t>
            </a:r>
            <a:r>
              <a:rPr lang="zh-CN" altLang="en-US" sz="2400" b="1" u="sng" dirty="0">
                <a:solidFill>
                  <a:srgbClr val="13BBBF"/>
                </a:solidFill>
              </a:rPr>
              <a:t>嵌套</a:t>
            </a:r>
            <a:r>
              <a:rPr lang="zh-CN" altLang="en-US" sz="2400" dirty="0">
                <a:solidFill>
                  <a:srgbClr val="13BBBF"/>
                </a:solidFill>
              </a:rPr>
              <a:t>（</a:t>
            </a:r>
            <a:r>
              <a:rPr lang="en-US" altLang="zh-CN" sz="2400" dirty="0">
                <a:solidFill>
                  <a:srgbClr val="13BBBF"/>
                </a:solidFill>
              </a:rPr>
              <a:t>Nested</a:t>
            </a:r>
            <a:r>
              <a:rPr lang="zh-CN" altLang="en-US" sz="2400" dirty="0">
                <a:solidFill>
                  <a:srgbClr val="13BBBF"/>
                </a:solidFill>
              </a:rPr>
              <a:t>）</a:t>
            </a:r>
            <a:r>
              <a:rPr lang="zh-CN" altLang="en-US" sz="2400" b="1" u="sng" dirty="0">
                <a:solidFill>
                  <a:srgbClr val="13BBBF"/>
                </a:solidFill>
              </a:rPr>
              <a:t>循环</a:t>
            </a:r>
            <a:endParaRPr lang="en-US" altLang="zh-CN" sz="2400" b="1" u="sng" dirty="0">
              <a:solidFill>
                <a:srgbClr val="13BBBF"/>
              </a:solidFill>
            </a:endParaRPr>
          </a:p>
          <a:p>
            <a:pPr eaLnBrk="0" hangingPunct="0">
              <a:defRPr/>
            </a:pPr>
            <a:endParaRPr lang="en-US" altLang="zh-CN" b="1" dirty="0">
              <a:solidFill>
                <a:srgbClr val="13BBBF"/>
              </a:solidFill>
              <a:latin typeface="Verdana" pitchFamily="34" charset="0"/>
            </a:endParaRPr>
          </a:p>
          <a:p>
            <a:pPr lvl="1" indent="-279400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r>
              <a:rPr lang="zh-CN" altLang="en-US" sz="2400" i="0" dirty="0"/>
              <a:t>在最里面的循环完成前面所述的简单循环测试，同时设定外部循环的最小迭代次数</a:t>
            </a:r>
            <a:endParaRPr lang="en-US" altLang="zh-CN" sz="2400" b="1" i="0" dirty="0">
              <a:solidFill>
                <a:schemeClr val="hlink"/>
              </a:solidFill>
            </a:endParaRPr>
          </a:p>
          <a:p>
            <a:pPr lvl="1" indent="-279400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endParaRPr lang="en-US" altLang="zh-CN" sz="2400" i="0" dirty="0"/>
          </a:p>
          <a:p>
            <a:pPr lvl="1" indent="-279400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r>
              <a:rPr lang="zh-CN" altLang="en-US" sz="2400" i="0" dirty="0"/>
              <a:t>逐步向外循环进行</a:t>
            </a:r>
            <a:endParaRPr lang="en-US" altLang="zh-CN" sz="2400" i="0" dirty="0"/>
          </a:p>
          <a:p>
            <a:pPr lvl="1" indent="-279400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endParaRPr lang="en-US" altLang="zh-CN" sz="2400" i="0" dirty="0"/>
          </a:p>
          <a:p>
            <a:pPr lvl="1" indent="-279400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r>
              <a:rPr lang="zh-CN" altLang="en-US" sz="2400" i="0" dirty="0"/>
              <a:t>直到所有循环被测试</a:t>
            </a:r>
            <a:endParaRPr lang="en-US" altLang="zh-CN" sz="2400" i="0" dirty="0"/>
          </a:p>
          <a:p>
            <a:pPr lvl="1" eaLnBrk="0" hangingPunct="0">
              <a:buClr>
                <a:schemeClr val="accent1"/>
              </a:buClr>
              <a:buSzPct val="111000"/>
              <a:buFontTx/>
              <a:buChar char="•"/>
              <a:defRPr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6713"/>
            <a:ext cx="5953125" cy="561975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循环测试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-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</a:t>
            </a:r>
          </a:p>
        </p:txBody>
      </p:sp>
      <p:grpSp>
        <p:nvGrpSpPr>
          <p:cNvPr id="168963" name="Group 4"/>
          <p:cNvGrpSpPr>
            <a:grpSpLocks/>
          </p:cNvGrpSpPr>
          <p:nvPr/>
        </p:nvGrpSpPr>
        <p:grpSpPr bwMode="auto">
          <a:xfrm>
            <a:off x="6948488" y="2349500"/>
            <a:ext cx="1960562" cy="2616200"/>
            <a:chOff x="3976" y="837"/>
            <a:chExt cx="1235" cy="1648"/>
          </a:xfrm>
        </p:grpSpPr>
        <p:sp>
          <p:nvSpPr>
            <p:cNvPr id="168965" name="AutoShape 5"/>
            <p:cNvSpPr>
              <a:spLocks noChangeArrowheads="1"/>
            </p:cNvSpPr>
            <p:nvPr/>
          </p:nvSpPr>
          <p:spPr bwMode="auto">
            <a:xfrm>
              <a:off x="3976" y="837"/>
              <a:ext cx="1235" cy="1648"/>
            </a:xfrm>
            <a:prstGeom prst="roundRect">
              <a:avLst>
                <a:gd name="adj" fmla="val 12495"/>
              </a:avLst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66" name="AutoShape 6"/>
            <p:cNvSpPr>
              <a:spLocks noChangeArrowheads="1"/>
            </p:cNvSpPr>
            <p:nvPr/>
          </p:nvSpPr>
          <p:spPr bwMode="auto">
            <a:xfrm>
              <a:off x="4454" y="1527"/>
              <a:ext cx="112" cy="126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67" name="Line 7"/>
            <p:cNvSpPr>
              <a:spLocks noChangeShapeType="1"/>
            </p:cNvSpPr>
            <p:nvPr/>
          </p:nvSpPr>
          <p:spPr bwMode="auto">
            <a:xfrm>
              <a:off x="4510" y="997"/>
              <a:ext cx="0" cy="2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68" name="Freeform 8"/>
            <p:cNvSpPr>
              <a:spLocks/>
            </p:cNvSpPr>
            <p:nvPr/>
          </p:nvSpPr>
          <p:spPr bwMode="auto">
            <a:xfrm>
              <a:off x="4509" y="1062"/>
              <a:ext cx="296" cy="524"/>
            </a:xfrm>
            <a:custGeom>
              <a:avLst/>
              <a:gdLst>
                <a:gd name="T0" fmla="*/ 63 w 296"/>
                <a:gd name="T1" fmla="*/ 523 h 524"/>
                <a:gd name="T2" fmla="*/ 295 w 296"/>
                <a:gd name="T3" fmla="*/ 523 h 524"/>
                <a:gd name="T4" fmla="*/ 295 w 296"/>
                <a:gd name="T5" fmla="*/ 0 h 524"/>
                <a:gd name="T6" fmla="*/ 0 w 296"/>
                <a:gd name="T7" fmla="*/ 0 h 5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6"/>
                <a:gd name="T13" fmla="*/ 0 h 524"/>
                <a:gd name="T14" fmla="*/ 296 w 296"/>
                <a:gd name="T15" fmla="*/ 524 h 5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6" h="524">
                  <a:moveTo>
                    <a:pt x="63" y="523"/>
                  </a:moveTo>
                  <a:lnTo>
                    <a:pt x="295" y="523"/>
                  </a:lnTo>
                  <a:lnTo>
                    <a:pt x="29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4510" y="1381"/>
              <a:ext cx="0" cy="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70" name="AutoShape 10"/>
            <p:cNvSpPr>
              <a:spLocks noChangeArrowheads="1"/>
            </p:cNvSpPr>
            <p:nvPr/>
          </p:nvSpPr>
          <p:spPr bwMode="auto">
            <a:xfrm>
              <a:off x="4454" y="2173"/>
              <a:ext cx="112" cy="126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71" name="Line 11"/>
            <p:cNvSpPr>
              <a:spLocks noChangeShapeType="1"/>
            </p:cNvSpPr>
            <p:nvPr/>
          </p:nvSpPr>
          <p:spPr bwMode="auto">
            <a:xfrm>
              <a:off x="4510" y="1650"/>
              <a:ext cx="0" cy="2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72" name="Freeform 12"/>
            <p:cNvSpPr>
              <a:spLocks/>
            </p:cNvSpPr>
            <p:nvPr/>
          </p:nvSpPr>
          <p:spPr bwMode="auto">
            <a:xfrm>
              <a:off x="4509" y="1708"/>
              <a:ext cx="296" cy="524"/>
            </a:xfrm>
            <a:custGeom>
              <a:avLst/>
              <a:gdLst>
                <a:gd name="T0" fmla="*/ 63 w 296"/>
                <a:gd name="T1" fmla="*/ 523 h 524"/>
                <a:gd name="T2" fmla="*/ 295 w 296"/>
                <a:gd name="T3" fmla="*/ 523 h 524"/>
                <a:gd name="T4" fmla="*/ 295 w 296"/>
                <a:gd name="T5" fmla="*/ 0 h 524"/>
                <a:gd name="T6" fmla="*/ 0 w 296"/>
                <a:gd name="T7" fmla="*/ 0 h 5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6"/>
                <a:gd name="T13" fmla="*/ 0 h 524"/>
                <a:gd name="T14" fmla="*/ 296 w 296"/>
                <a:gd name="T15" fmla="*/ 524 h 5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6" h="524">
                  <a:moveTo>
                    <a:pt x="63" y="523"/>
                  </a:moveTo>
                  <a:lnTo>
                    <a:pt x="295" y="523"/>
                  </a:lnTo>
                  <a:lnTo>
                    <a:pt x="29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73" name="Line 13"/>
            <p:cNvSpPr>
              <a:spLocks noChangeShapeType="1"/>
            </p:cNvSpPr>
            <p:nvPr/>
          </p:nvSpPr>
          <p:spPr bwMode="auto">
            <a:xfrm>
              <a:off x="4510" y="2027"/>
              <a:ext cx="0" cy="1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74" name="AutoShape 14"/>
            <p:cNvSpPr>
              <a:spLocks noChangeArrowheads="1"/>
            </p:cNvSpPr>
            <p:nvPr/>
          </p:nvSpPr>
          <p:spPr bwMode="auto">
            <a:xfrm>
              <a:off x="4390" y="1904"/>
              <a:ext cx="240" cy="1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75" name="AutoShape 15"/>
            <p:cNvSpPr>
              <a:spLocks noChangeArrowheads="1"/>
            </p:cNvSpPr>
            <p:nvPr/>
          </p:nvSpPr>
          <p:spPr bwMode="auto">
            <a:xfrm>
              <a:off x="4390" y="1248"/>
              <a:ext cx="240" cy="1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773" name="Rectangle 16"/>
          <p:cNvSpPr>
            <a:spLocks noChangeArrowheads="1"/>
          </p:cNvSpPr>
          <p:nvPr/>
        </p:nvSpPr>
        <p:spPr bwMode="auto">
          <a:xfrm>
            <a:off x="755650" y="1844675"/>
            <a:ext cx="640873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800" b="1" u="sng" dirty="0">
                <a:solidFill>
                  <a:srgbClr val="13BBBF"/>
                </a:solidFill>
              </a:rPr>
              <a:t>3. 串行连接的循环</a:t>
            </a:r>
            <a:endParaRPr lang="en-US" altLang="zh-CN" sz="2800" b="1" u="sng" dirty="0">
              <a:solidFill>
                <a:srgbClr val="13BBBF"/>
              </a:solidFill>
            </a:endParaRPr>
          </a:p>
          <a:p>
            <a:pPr lvl="1" eaLnBrk="0" hangingPunct="0">
              <a:buClr>
                <a:schemeClr val="accent1"/>
              </a:buClr>
              <a:buFont typeface="Wingdings" pitchFamily="2" charset="2"/>
              <a:buNone/>
              <a:defRPr/>
            </a:pPr>
            <a:endParaRPr lang="en-US" altLang="zh-CN" sz="2000" dirty="0">
              <a:solidFill>
                <a:srgbClr val="13BBBF"/>
              </a:solidFill>
            </a:endParaRPr>
          </a:p>
          <a:p>
            <a:pPr marL="171450" lvl="1" eaLnBrk="0" hangingPunct="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zh-CN" altLang="en-US" sz="2400" dirty="0">
                <a:solidFill>
                  <a:schemeClr val="hlink"/>
                </a:solidFill>
                <a:sym typeface="Wingdings" pitchFamily="2" charset="2"/>
              </a:rPr>
              <a:t>独立循环</a:t>
            </a:r>
            <a:r>
              <a:rPr lang="en-US" altLang="zh-CN" sz="2400" dirty="0">
                <a:solidFill>
                  <a:schemeClr val="hlink"/>
                </a:solidFill>
                <a:sym typeface="Wingdings" pitchFamily="2" charset="2"/>
              </a:rPr>
              <a:t></a:t>
            </a:r>
            <a:r>
              <a:rPr lang="en-US" altLang="zh-CN" sz="2400" dirty="0"/>
              <a:t>  </a:t>
            </a:r>
            <a:r>
              <a:rPr lang="zh-CN" altLang="en-US" sz="2400" dirty="0"/>
              <a:t>可以分别看着简单循环测试</a:t>
            </a:r>
            <a:endParaRPr lang="en-US" altLang="zh-CN" sz="2400" dirty="0"/>
          </a:p>
          <a:p>
            <a:pPr marL="171450" lvl="1" eaLnBrk="0" hangingPunct="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  <a:defRPr/>
            </a:pPr>
            <a:r>
              <a:rPr lang="zh-CN" altLang="en-US" sz="2400" dirty="0">
                <a:sym typeface="Wingdings" pitchFamily="2" charset="2"/>
              </a:rPr>
              <a:t>依赖性循环</a:t>
            </a:r>
            <a:r>
              <a:rPr lang="en-US" altLang="zh-CN" sz="2400" dirty="0">
                <a:sym typeface="Wingdings" pitchFamily="2" charset="2"/>
              </a:rPr>
              <a:t> </a:t>
            </a:r>
            <a:r>
              <a:rPr lang="zh-CN" altLang="en-US" sz="2400" dirty="0">
                <a:sym typeface="Wingdings" pitchFamily="2" charset="2"/>
              </a:rPr>
              <a:t>可以看着是嵌套循环</a:t>
            </a:r>
            <a:endParaRPr lang="en-US" altLang="zh-CN" sz="2400" dirty="0"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63373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</a:rPr>
              <a:t>3.5 </a:t>
            </a:r>
            <a:r>
              <a:rPr lang="zh-CN" altLang="zh-CN" sz="3200" dirty="0">
                <a:solidFill>
                  <a:srgbClr val="FFFF00"/>
                </a:solidFill>
              </a:rPr>
              <a:t>基于缺陷模式的测试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1" y="1736725"/>
            <a:ext cx="4657030" cy="4637088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对过去所发现的各种具体缺陷进行归纳整理，抽象出共性，生成缺陷模式，然后基于这种模式去预防问题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错误猜测法是根据测试人自身经验，按常见问题进行探测性的测试（手工）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pic>
        <p:nvPicPr>
          <p:cNvPr id="171011" name="Picture 4" descr="http://vif.tugraz.at/uploads/pics/model-based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0313" y="1844675"/>
            <a:ext cx="3076575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43970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63373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</a:rPr>
              <a:t>3.5 </a:t>
            </a:r>
            <a:r>
              <a:rPr lang="zh-CN" altLang="zh-CN" sz="3200" dirty="0">
                <a:solidFill>
                  <a:srgbClr val="FFFF00"/>
                </a:solidFill>
              </a:rPr>
              <a:t>基于缺陷模式的测试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736725"/>
            <a:ext cx="8496943" cy="4637088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故障模型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：内存泄露，空指针，数组越界等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安全漏洞模型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：他人攻击提供的可能性，缓冲区溢出漏洞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差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性能模型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：空字符串的比较，参数为常数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并发故障模型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：对多线程，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java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虚拟机工作机制不了解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不良习惯模型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：垃圾回收，类，方法的命名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代码国际化模型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：本地设置与程序需求不符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易诱骗代码模型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：易引起歧义，迷惑人的编写方式；无意义的比较，永远是真值的判定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4817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3.1.1 ALAC</a:t>
            </a:r>
            <a:r>
              <a:rPr lang="zh-CN" altLang="zh-CN" sz="3200" dirty="0">
                <a:solidFill>
                  <a:srgbClr val="FFFF00"/>
                </a:solidFill>
                <a:latin typeface="+mj-ea"/>
              </a:rPr>
              <a:t>测试和随机测试</a:t>
            </a:r>
            <a:endParaRPr lang="zh-CN" altLang="en-US" sz="4000" b="1" i="1" dirty="0">
              <a:solidFill>
                <a:schemeClr val="hlink"/>
              </a:solidFill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628774"/>
            <a:ext cx="8353301" cy="352841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ALAC</a:t>
            </a:r>
            <a:r>
              <a:rPr lang="zh-CN" altLang="en-US" sz="2400" dirty="0">
                <a:ea typeface="楷体" pitchFamily="49" charset="-122"/>
              </a:rPr>
              <a:t>，是</a:t>
            </a:r>
            <a:r>
              <a:rPr lang="en-US" altLang="zh-CN" sz="2400" dirty="0">
                <a:ea typeface="楷体" pitchFamily="49" charset="-122"/>
              </a:rPr>
              <a:t>Act-like-a-customer</a:t>
            </a:r>
            <a:r>
              <a:rPr lang="zh-CN" altLang="en-US" sz="2400" dirty="0">
                <a:ea typeface="楷体" pitchFamily="49" charset="-122"/>
              </a:rPr>
              <a:t>（象客户那样做）的简写，</a:t>
            </a:r>
            <a:r>
              <a:rPr lang="en-US" altLang="zh-CN" sz="2400" dirty="0">
                <a:ea typeface="楷体" pitchFamily="49" charset="-122"/>
              </a:rPr>
              <a:t>ALAC</a:t>
            </a:r>
            <a:r>
              <a:rPr lang="zh-CN" altLang="en-US" sz="2400" dirty="0">
                <a:ea typeface="楷体" pitchFamily="49" charset="-122"/>
              </a:rPr>
              <a:t>测试方法是一种基于客户使用产品的知识开发出来的测试方法，它的出发点是著名的</a:t>
            </a:r>
            <a:r>
              <a:rPr lang="en-US" altLang="zh-CN" sz="2400" dirty="0">
                <a:ea typeface="楷体" pitchFamily="49" charset="-122"/>
              </a:rPr>
              <a:t>Pareto 80/20</a:t>
            </a:r>
            <a:r>
              <a:rPr lang="zh-CN" altLang="en-US" sz="2400" dirty="0">
                <a:ea typeface="楷体" pitchFamily="49" charset="-122"/>
              </a:rPr>
              <a:t>规律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ea typeface="楷体" pitchFamily="49" charset="-122"/>
              </a:rPr>
              <a:t>1 20%</a:t>
            </a:r>
            <a:r>
              <a:rPr lang="zh-CN" altLang="en-US" sz="2400" dirty="0">
                <a:ea typeface="楷体" pitchFamily="49" charset="-122"/>
              </a:rPr>
              <a:t>常用功能，用户</a:t>
            </a:r>
            <a:r>
              <a:rPr lang="en-US" altLang="zh-CN" sz="2400" dirty="0">
                <a:ea typeface="楷体" pitchFamily="49" charset="-122"/>
              </a:rPr>
              <a:t>80%</a:t>
            </a:r>
            <a:r>
              <a:rPr lang="zh-CN" altLang="en-US" sz="2400" dirty="0">
                <a:ea typeface="楷体" pitchFamily="49" charset="-122"/>
              </a:rPr>
              <a:t>时间都在使用</a:t>
            </a:r>
            <a:r>
              <a:rPr lang="en-US" altLang="zh-CN" sz="2400" dirty="0">
                <a:ea typeface="楷体" pitchFamily="49" charset="-122"/>
              </a:rPr>
              <a:t>20%</a:t>
            </a:r>
            <a:r>
              <a:rPr lang="zh-CN" altLang="en-US" sz="2400" dirty="0">
                <a:ea typeface="楷体" pitchFamily="49" charset="-122"/>
              </a:rPr>
              <a:t>功能；</a:t>
            </a:r>
            <a:r>
              <a:rPr lang="en-US" altLang="zh-CN" sz="2400" dirty="0">
                <a:ea typeface="楷体" pitchFamily="49" charset="-122"/>
              </a:rPr>
              <a:t>80%</a:t>
            </a:r>
            <a:r>
              <a:rPr lang="zh-CN" altLang="en-US" sz="2400" dirty="0">
                <a:ea typeface="楷体" pitchFamily="49" charset="-122"/>
              </a:rPr>
              <a:t>非常用功能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ea typeface="楷体" pitchFamily="49" charset="-122"/>
              </a:rPr>
              <a:t>2 80%</a:t>
            </a:r>
            <a:r>
              <a:rPr lang="zh-CN" altLang="en-US" sz="2400" dirty="0">
                <a:ea typeface="楷体" pitchFamily="49" charset="-122"/>
              </a:rPr>
              <a:t>的错误集中在</a:t>
            </a:r>
            <a:r>
              <a:rPr lang="en-US" altLang="zh-CN" sz="2400" dirty="0">
                <a:ea typeface="楷体" pitchFamily="49" charset="-122"/>
              </a:rPr>
              <a:t>20%</a:t>
            </a:r>
            <a:r>
              <a:rPr lang="zh-CN" altLang="en-US" sz="2400" dirty="0">
                <a:ea typeface="楷体" pitchFamily="49" charset="-122"/>
              </a:rPr>
              <a:t>的程序模块中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dirty="0">
                <a:ea typeface="楷体" pitchFamily="49" charset="-122"/>
              </a:rPr>
              <a:t>测试时间有限，对常用功能进行测试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自由测试</a:t>
            </a:r>
            <a:r>
              <a:rPr lang="zh-CN" altLang="en-US" sz="2400" dirty="0">
                <a:ea typeface="楷体" pitchFamily="49" charset="-122"/>
              </a:rPr>
              <a:t>：根据经验，不受测试用例束缚，灵活进行各种测试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dirty="0">
                <a:ea typeface="楷体" pitchFamily="49" charset="-122"/>
              </a:rPr>
              <a:t>可作为严格意义上的测试方法的一种补充手段，能发现隐藏较深的缺陷</a:t>
            </a: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endParaRPr lang="en-US" altLang="zh-CN" sz="2400" dirty="0">
              <a:ea typeface="楷体" pitchFamily="49" charset="-122"/>
            </a:endParaRPr>
          </a:p>
          <a:p>
            <a:pPr eaLnBrk="1" hangingPunct="1">
              <a:buFontTx/>
              <a:buNone/>
            </a:pPr>
            <a:endParaRPr lang="en-US" altLang="zh-CN" dirty="0"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88913"/>
            <a:ext cx="57213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检测步骤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764704"/>
            <a:ext cx="9144000" cy="4052887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预处理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/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预编译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：展开宏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词法分析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(Lexical Analysis)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：中间代码分解，形成符号表</a:t>
            </a:r>
            <a:endParaRPr lang="zh-CN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语法分析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( Parsing) 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和语义处理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( Semantic Analysis)</a:t>
            </a:r>
          </a:p>
          <a:p>
            <a:pPr marL="75565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区分出变量定义，赋值语句，函数等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75565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生成语法树，并提供对外接口</a:t>
            </a:r>
            <a:endParaRPr lang="zh-CN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抽象语法树生成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控制流图生成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IP 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扫描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：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75565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定义测试模型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75565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在控制流图上遍历对测试模型进行匹配，生成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IP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报表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宋体"/>
              </a:rPr>
              <a:t>人工确认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260350"/>
            <a:ext cx="5940425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3.6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基于模型的</a:t>
            </a:r>
            <a:r>
              <a:rPr lang="zh-CN" altLang="zh-CN" sz="3200" dirty="0">
                <a:solidFill>
                  <a:srgbClr val="FFFF00"/>
                </a:solidFill>
                <a:latin typeface="+mj-ea"/>
              </a:rPr>
              <a:t>测试方法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75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0" y="2349500"/>
            <a:ext cx="4681538" cy="158432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/>
              <a:t>3.6.1 </a:t>
            </a:r>
            <a:r>
              <a:rPr lang="zh-CN" altLang="en-US" sz="2800"/>
              <a:t>功能图方法</a:t>
            </a:r>
            <a:endParaRPr lang="en-US" altLang="zh-CN" sz="280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/>
              <a:t>3.6.2 </a:t>
            </a:r>
            <a:r>
              <a:rPr lang="zh-CN" altLang="en-US" sz="2800"/>
              <a:t>模糊测试方法</a:t>
            </a:r>
            <a:endParaRPr lang="en-US" altLang="zh-CN" sz="2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1331913" y="333375"/>
            <a:ext cx="6456362" cy="7635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什么是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MBT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？</a:t>
            </a:r>
            <a:endParaRPr lang="en-US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395536" y="1916832"/>
            <a:ext cx="4032448" cy="3312368"/>
          </a:xfr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基于模型的测试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(MBT, </a:t>
            </a:r>
            <a:r>
              <a:rPr lang="en-IN" altLang="zh-CN" sz="2600" b="1" i="1" dirty="0">
                <a:latin typeface="Times New Roman" pitchFamily="18" charset="0"/>
                <a:cs typeface="Times New Roman" pitchFamily="18" charset="0"/>
              </a:rPr>
              <a:t>Model-based testing</a:t>
            </a:r>
            <a:r>
              <a:rPr lang="zh-CN" altLang="en-US" sz="2600" b="1" i="1" dirty="0">
                <a:latin typeface="Times New Roman" pitchFamily="18" charset="0"/>
                <a:cs typeface="Times New Roman" pitchFamily="18" charset="0"/>
              </a:rPr>
              <a:t>）：</a:t>
            </a:r>
            <a:r>
              <a:rPr lang="zh-CN" altLang="en-US" sz="2600" dirty="0">
                <a:latin typeface="宋体" charset="-122"/>
                <a:cs typeface="Times New Roman" pitchFamily="18" charset="0"/>
              </a:rPr>
              <a:t>通过构建能够正确描述被测软件系统功能特性的模型，然后基于这个模型产生测试用例并执行这些测试用例的过程</a:t>
            </a:r>
            <a:endParaRPr lang="en-US" sz="2600" dirty="0">
              <a:latin typeface="宋体" charset="-122"/>
              <a:cs typeface="Times New Roman" pitchFamily="18" charset="0"/>
            </a:endParaRPr>
          </a:p>
        </p:txBody>
      </p:sp>
      <p:grpSp>
        <p:nvGrpSpPr>
          <p:cNvPr id="177157" name="组合 26"/>
          <p:cNvGrpSpPr>
            <a:grpSpLocks/>
          </p:cNvGrpSpPr>
          <p:nvPr/>
        </p:nvGrpSpPr>
        <p:grpSpPr bwMode="auto">
          <a:xfrm>
            <a:off x="4859338" y="1700213"/>
            <a:ext cx="4014787" cy="3692525"/>
            <a:chOff x="4716016" y="1700808"/>
            <a:chExt cx="4014217" cy="3692153"/>
          </a:xfrm>
        </p:grpSpPr>
        <p:sp>
          <p:nvSpPr>
            <p:cNvPr id="78" name="TextBox 77"/>
            <p:cNvSpPr txBox="1"/>
            <p:nvPr/>
          </p:nvSpPr>
          <p:spPr>
            <a:xfrm>
              <a:off x="5220769" y="1700808"/>
              <a:ext cx="2734874" cy="3079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          is a partial description of</a:t>
              </a:r>
            </a:p>
          </p:txBody>
        </p:sp>
        <p:cxnSp>
          <p:nvCxnSpPr>
            <p:cNvPr id="177159" name="AutoShape 16"/>
            <p:cNvCxnSpPr>
              <a:cxnSpLocks noChangeShapeType="1"/>
            </p:cNvCxnSpPr>
            <p:nvPr/>
          </p:nvCxnSpPr>
          <p:spPr bwMode="auto">
            <a:xfrm>
              <a:off x="7801006" y="2060848"/>
              <a:ext cx="0" cy="29639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77160" name="Text Box 17"/>
            <p:cNvSpPr txBox="1">
              <a:spLocks noChangeArrowheads="1"/>
            </p:cNvSpPr>
            <p:nvPr/>
          </p:nvSpPr>
          <p:spPr bwMode="auto">
            <a:xfrm>
              <a:off x="5167449" y="2357245"/>
              <a:ext cx="995701" cy="4639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</a:pPr>
              <a:r>
                <a:rPr lang="en-US" altLang="zh-CN" sz="1400" b="1">
                  <a:latin typeface="Calibri" pitchFamily="34" charset="0"/>
                </a:rPr>
                <a:t>Model</a:t>
              </a:r>
              <a:endParaRPr lang="en-US" altLang="zh-CN"/>
            </a:p>
          </p:txBody>
        </p:sp>
        <p:sp>
          <p:nvSpPr>
            <p:cNvPr id="177161" name="Text Box 18"/>
            <p:cNvSpPr txBox="1">
              <a:spLocks noChangeArrowheads="1"/>
            </p:cNvSpPr>
            <p:nvPr/>
          </p:nvSpPr>
          <p:spPr bwMode="auto">
            <a:xfrm>
              <a:off x="7324801" y="2357245"/>
              <a:ext cx="995701" cy="4639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</a:pPr>
              <a:r>
                <a:rPr lang="en-US" altLang="zh-CN" sz="1400" b="1">
                  <a:latin typeface="Calibri" pitchFamily="34" charset="0"/>
                </a:rPr>
                <a:t>System</a:t>
              </a:r>
              <a:endParaRPr lang="en-US" altLang="zh-CN"/>
            </a:p>
          </p:txBody>
        </p:sp>
        <p:sp>
          <p:nvSpPr>
            <p:cNvPr id="177162" name="Text Box 19"/>
            <p:cNvSpPr txBox="1">
              <a:spLocks noChangeArrowheads="1"/>
            </p:cNvSpPr>
            <p:nvPr/>
          </p:nvSpPr>
          <p:spPr bwMode="auto">
            <a:xfrm>
              <a:off x="4932040" y="4221088"/>
              <a:ext cx="1300184" cy="4510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</a:pPr>
              <a:r>
                <a:rPr lang="en-US" altLang="zh-CN" sz="1400" b="1">
                  <a:latin typeface="Calibri" pitchFamily="34" charset="0"/>
                </a:rPr>
                <a:t>Abstract</a:t>
              </a:r>
              <a:r>
                <a:rPr lang="en-US" altLang="zh-CN" sz="1100">
                  <a:latin typeface="Calibri" pitchFamily="34" charset="0"/>
                </a:rPr>
                <a:t> </a:t>
              </a:r>
              <a:r>
                <a:rPr lang="en-US" altLang="zh-CN" sz="1400" b="1">
                  <a:latin typeface="Calibri" pitchFamily="34" charset="0"/>
                </a:rPr>
                <a:t>Tests</a:t>
              </a:r>
              <a:endParaRPr lang="en-US" altLang="zh-CN"/>
            </a:p>
          </p:txBody>
        </p:sp>
        <p:sp>
          <p:nvSpPr>
            <p:cNvPr id="177163" name="Text Box 20"/>
            <p:cNvSpPr txBox="1">
              <a:spLocks noChangeArrowheads="1"/>
            </p:cNvSpPr>
            <p:nvPr/>
          </p:nvSpPr>
          <p:spPr bwMode="auto">
            <a:xfrm>
              <a:off x="7020272" y="4221088"/>
              <a:ext cx="1584176" cy="4510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Aft>
                  <a:spcPts val="1000"/>
                </a:spcAft>
              </a:pPr>
              <a:r>
                <a:rPr lang="en-US" altLang="zh-CN" sz="1400" b="1">
                  <a:latin typeface="Calibri" pitchFamily="34" charset="0"/>
                </a:rPr>
                <a:t>Executable Tests</a:t>
              </a:r>
              <a:endParaRPr lang="en-US" altLang="zh-CN"/>
            </a:p>
          </p:txBody>
        </p:sp>
        <p:cxnSp>
          <p:nvCxnSpPr>
            <p:cNvPr id="177164" name="AutoShape 21"/>
            <p:cNvCxnSpPr>
              <a:cxnSpLocks noChangeShapeType="1"/>
              <a:stCxn id="177162" idx="0"/>
            </p:cNvCxnSpPr>
            <p:nvPr/>
          </p:nvCxnSpPr>
          <p:spPr bwMode="auto">
            <a:xfrm flipH="1" flipV="1">
              <a:off x="5578717" y="2821173"/>
              <a:ext cx="3415" cy="139991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7165" name="AutoShape 22"/>
            <p:cNvCxnSpPr>
              <a:cxnSpLocks noChangeShapeType="1"/>
            </p:cNvCxnSpPr>
            <p:nvPr/>
          </p:nvCxnSpPr>
          <p:spPr bwMode="auto">
            <a:xfrm flipV="1">
              <a:off x="5557071" y="2060848"/>
              <a:ext cx="0" cy="29639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77166" name="AutoShape 23"/>
            <p:cNvCxnSpPr>
              <a:cxnSpLocks noChangeShapeType="1"/>
            </p:cNvCxnSpPr>
            <p:nvPr/>
          </p:nvCxnSpPr>
          <p:spPr bwMode="auto">
            <a:xfrm>
              <a:off x="5557071" y="2060848"/>
              <a:ext cx="224393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77167" name="AutoShape 24"/>
            <p:cNvCxnSpPr>
              <a:cxnSpLocks noChangeShapeType="1"/>
              <a:stCxn id="177163" idx="0"/>
            </p:cNvCxnSpPr>
            <p:nvPr/>
          </p:nvCxnSpPr>
          <p:spPr bwMode="auto">
            <a:xfrm flipH="1" flipV="1">
              <a:off x="7801488" y="2821174"/>
              <a:ext cx="10872" cy="139991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7" name="TextBox 106"/>
            <p:cNvSpPr txBox="1"/>
            <p:nvPr/>
          </p:nvSpPr>
          <p:spPr>
            <a:xfrm>
              <a:off x="6804869" y="3500852"/>
              <a:ext cx="1925364" cy="307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can be run against</a:t>
              </a:r>
              <a:endPara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579493" y="5085017"/>
              <a:ext cx="2315833" cy="3079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are abstract versions of</a:t>
              </a:r>
              <a:endParaRPr 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716016" y="3500852"/>
              <a:ext cx="1998378" cy="3079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can be derived from</a:t>
              </a:r>
            </a:p>
          </p:txBody>
        </p:sp>
        <p:cxnSp>
          <p:nvCxnSpPr>
            <p:cNvPr id="25" name="肘形连接符 24"/>
            <p:cNvCxnSpPr>
              <a:stCxn id="177162" idx="2"/>
              <a:endCxn id="177163" idx="2"/>
            </p:cNvCxnSpPr>
            <p:nvPr/>
          </p:nvCxnSpPr>
          <p:spPr>
            <a:xfrm rot="16200000" flipH="1">
              <a:off x="6697728" y="3557248"/>
              <a:ext cx="12699" cy="2230120"/>
            </a:xfrm>
            <a:prstGeom prst="bentConnector3">
              <a:avLst>
                <a:gd name="adj1" fmla="val 2640001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4"/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400">
              <a:solidFill>
                <a:srgbClr val="FF9800"/>
              </a:solidFill>
            </a:endParaRP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2263" y="1268413"/>
            <a:ext cx="5011737" cy="558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420938"/>
            <a:ext cx="4032250" cy="2808287"/>
          </a:xfrm>
        </p:spPr>
        <p:txBody>
          <a:bodyPr/>
          <a:lstStyle/>
          <a:p>
            <a:pPr eaLnBrk="1" hangingPunct="1">
              <a:buFontTx/>
              <a:buAutoNum type="arabicParenR"/>
            </a:pP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为被测试系统（</a:t>
            </a:r>
            <a:r>
              <a:rPr lang="en-US" altLang="zh-CN" sz="2400">
                <a:latin typeface="宋体" charset="-122"/>
                <a:ea typeface="宋体" charset="-122"/>
                <a:cs typeface="Times New Roman" pitchFamily="18" charset="0"/>
              </a:rPr>
              <a:t>SUT</a:t>
            </a: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）建模</a:t>
            </a:r>
            <a:endParaRPr lang="en-US" sz="2400">
              <a:latin typeface="宋体" charset="-122"/>
              <a:ea typeface="宋体" charset="-122"/>
              <a:cs typeface="Times New Roman" pitchFamily="18" charset="0"/>
            </a:endParaRPr>
          </a:p>
          <a:p>
            <a:pPr eaLnBrk="1" hangingPunct="1">
              <a:buFontTx/>
              <a:buAutoNum type="arabicParenR"/>
            </a:pP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基于模型产生测试用例</a:t>
            </a:r>
            <a:endParaRPr lang="en-US" sz="2400">
              <a:latin typeface="宋体" charset="-122"/>
              <a:ea typeface="宋体" charset="-122"/>
              <a:cs typeface="Times New Roman" pitchFamily="18" charset="0"/>
            </a:endParaRPr>
          </a:p>
          <a:p>
            <a:pPr eaLnBrk="1" hangingPunct="1">
              <a:buFontTx/>
              <a:buAutoNum type="arabicParenR"/>
            </a:pP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将抽象的测试具体化使测试用例具有可执行性</a:t>
            </a:r>
            <a:endParaRPr lang="en-US" sz="2400">
              <a:latin typeface="宋体" charset="-122"/>
              <a:ea typeface="宋体" charset="-122"/>
              <a:cs typeface="Times New Roman" pitchFamily="18" charset="0"/>
            </a:endParaRPr>
          </a:p>
          <a:p>
            <a:pPr eaLnBrk="1" hangingPunct="1">
              <a:buFontTx/>
              <a:buAutoNum type="arabicParenR"/>
            </a:pP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执行测试</a:t>
            </a:r>
            <a:endParaRPr lang="en-US" altLang="zh-CN" sz="2400">
              <a:latin typeface="宋体" charset="-122"/>
              <a:ea typeface="宋体" charset="-122"/>
              <a:cs typeface="Times New Roman" pitchFamily="18" charset="0"/>
            </a:endParaRPr>
          </a:p>
          <a:p>
            <a:pPr eaLnBrk="1" hangingPunct="1">
              <a:buFontTx/>
              <a:buAutoNum type="arabicParenR"/>
            </a:pPr>
            <a:r>
              <a:rPr lang="zh-CN" altLang="en-US" sz="2400">
                <a:latin typeface="宋体" charset="-122"/>
                <a:ea typeface="宋体" charset="-122"/>
                <a:cs typeface="Times New Roman" pitchFamily="18" charset="0"/>
              </a:rPr>
              <a:t>分析测试结果</a:t>
            </a:r>
            <a:endParaRPr lang="en-US" altLang="zh-CN" sz="2400">
              <a:latin typeface="宋体" charset="-122"/>
              <a:ea typeface="宋体" charset="-122"/>
              <a:cs typeface="Times New Roman" pitchFamily="18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76375" y="476250"/>
            <a:ext cx="6240463" cy="693738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MBT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方法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188913"/>
            <a:ext cx="6193110" cy="833437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3.6.1 </a:t>
            </a:r>
            <a:r>
              <a:rPr lang="en-US" altLang="zh-CN" sz="3200" dirty="0" err="1">
                <a:solidFill>
                  <a:srgbClr val="FFFF00"/>
                </a:solidFill>
                <a:latin typeface="+mj-ea"/>
              </a:rPr>
              <a:t>功能图法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(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基于状态的测试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)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214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80400" cy="4341813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每个程序的功能通常由静态说明和动态说明组成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charset="2"/>
              <a:buChar char="²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静态说明描述了输入条件和输出条件之间的对应关系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charset="2"/>
              <a:buChar char="²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动态说明描述了输入数据的次序或者转移的次序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功能图法就是为了解决动态说明问题的一种测试用例的设计方法 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功能图由状态迁移图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（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state transition diagram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，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STD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）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和逻辑功能模型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（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logic function model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， 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LFM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）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构成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4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A9AF8-EC90-45B8-B311-430F32A5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FB6B9A-8170-44EB-B88B-85633AE25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4784"/>
            <a:ext cx="9063216" cy="17281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4706D-604B-4250-9E89-EF1B6CA47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37384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2275" y="366713"/>
            <a:ext cx="5880100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状态迁移图</a:t>
            </a:r>
            <a:r>
              <a:rPr lang="zh-CN" altLang="en-US" sz="3600" b="1" i="1" dirty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351838" cy="1385888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状态迁移图，描述系统状态变化的动态信息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——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动态说明，由状态和迁移来描述，状态指出数据输入的位置（或时间），而迁移则指明状态的改变 </a:t>
            </a:r>
          </a:p>
        </p:txBody>
      </p:sp>
      <p:pic>
        <p:nvPicPr>
          <p:cNvPr id="187395" name="Picture 5" descr="6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4088" y="3500438"/>
            <a:ext cx="684530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6400800" cy="487362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如何设计测试用例？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3446859"/>
            <a:ext cx="7526338" cy="1935162"/>
          </a:xfrm>
        </p:spPr>
        <p:txBody>
          <a:bodyPr/>
          <a:lstStyle/>
          <a:p>
            <a:pPr marL="533400" indent="-533400" eaLnBrk="1" hangingPunct="1">
              <a:buFont typeface="Wingdings" charset="2"/>
              <a:buChar char="²"/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从功能逻辑模型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（决策表或因果图）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导出局部测试用例，覆盖各个状态的各种输入数据的组合</a:t>
            </a:r>
          </a:p>
          <a:p>
            <a:pPr marL="533400" indent="-533400" eaLnBrk="1" hangingPunct="1">
              <a:buFont typeface="Wingdings" charset="2"/>
              <a:buChar char="²"/>
              <a:defRPr/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从状态迁移图导出整体的测试用例，以覆盖系统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（程序）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控制的逻辑路径</a:t>
            </a:r>
          </a:p>
        </p:txBody>
      </p:sp>
      <p:sp>
        <p:nvSpPr>
          <p:cNvPr id="67588" name="Rectangle 5"/>
          <p:cNvSpPr>
            <a:spLocks noChangeArrowheads="1"/>
          </p:cNvSpPr>
          <p:nvPr/>
        </p:nvSpPr>
        <p:spPr bwMode="auto">
          <a:xfrm>
            <a:off x="847725" y="2484834"/>
            <a:ext cx="7642225" cy="739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功能图法设计测试用例，就是如何覆盖软件所表现出来的所有状态，可以转化为两个层次</a:t>
            </a:r>
            <a:r>
              <a:rPr lang="zh-CN" altLang="en-US" sz="2400" dirty="0">
                <a:solidFill>
                  <a:srgbClr val="CA351C"/>
                </a:solidFill>
                <a:latin typeface="楷体_GB2312" pitchFamily="49" charset="-122"/>
                <a:ea typeface="楷体_GB2312" pitchFamily="49" charset="-122"/>
              </a:rPr>
              <a:t>的测试用例</a:t>
            </a:r>
          </a:p>
        </p:txBody>
      </p:sp>
      <p:sp>
        <p:nvSpPr>
          <p:cNvPr id="189444" name="Rectangle 6"/>
          <p:cNvSpPr>
            <a:spLocks noChangeArrowheads="1"/>
          </p:cNvSpPr>
          <p:nvPr/>
        </p:nvSpPr>
        <p:spPr bwMode="auto">
          <a:xfrm>
            <a:off x="755650" y="5462984"/>
            <a:ext cx="8101013" cy="142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i="0">
                <a:latin typeface="宋体" charset="-122"/>
              </a:rPr>
              <a:t>功能图法是综合运用黑盒方法和白盒方法来设计测试用例，即整体上选用白盒方法</a:t>
            </a:r>
            <a:r>
              <a:rPr lang="en-US" altLang="zh-CN" sz="2400" i="0">
                <a:latin typeface="宋体" charset="-122"/>
              </a:rPr>
              <a:t>——</a:t>
            </a:r>
            <a:r>
              <a:rPr lang="zh-CN" altLang="en-US" sz="2400" i="0">
                <a:latin typeface="宋体" charset="-122"/>
              </a:rPr>
              <a:t>路径覆盖、分支和条件覆盖等，而局部上选用的是黑盒方法</a:t>
            </a:r>
            <a:r>
              <a:rPr lang="en-US" altLang="zh-CN" sz="2400" i="0">
                <a:latin typeface="宋体" charset="-122"/>
              </a:rPr>
              <a:t>——</a:t>
            </a:r>
            <a:r>
              <a:rPr lang="zh-CN" altLang="en-US" sz="2400" i="0">
                <a:latin typeface="宋体" charset="-122"/>
              </a:rPr>
              <a:t>决策表或因果图方法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2" y="1268760"/>
            <a:ext cx="7679343" cy="121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47713-65B0-4AB0-B769-8B6601E9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22F1C-9D5A-4E30-B0EC-561B998B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E492CB-EFCD-4E33-BA17-EA60577DF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118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B1E100-2BFB-41FA-A5EA-BAC75BCE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8" y="297611"/>
            <a:ext cx="7569843" cy="62627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972203-4835-4120-8D6A-CDE537D0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75" y="4077073"/>
            <a:ext cx="1735741" cy="15242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834B19-6DE2-4609-987B-E10DB3FB1AE9}"/>
              </a:ext>
            </a:extLst>
          </p:cNvPr>
          <p:cNvSpPr txBox="1"/>
          <p:nvPr/>
        </p:nvSpPr>
        <p:spPr>
          <a:xfrm>
            <a:off x="7020272" y="472514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i="0" dirty="0"/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42121030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0FA70-2822-4FC1-A33B-5CAF15F6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7D754-6223-4A29-9B0E-64418F33B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1FBB2-0458-4E95-8E7F-2034C8594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119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A6F4AA-5E3B-42CF-9F0B-589C27D5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31585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2030BE-0C7E-4C5A-977F-DD45834E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16" y="3822871"/>
            <a:ext cx="9144000" cy="7437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EAD4FFC-DAB4-40A1-9831-3E031D1BA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16" y="4558120"/>
            <a:ext cx="3634451" cy="38531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8A17DE8-99A4-468A-92F3-65B9A2C38C6F}"/>
              </a:ext>
            </a:extLst>
          </p:cNvPr>
          <p:cNvSpPr/>
          <p:nvPr/>
        </p:nvSpPr>
        <p:spPr>
          <a:xfrm>
            <a:off x="3851920" y="3212976"/>
            <a:ext cx="4176464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9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4817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3.1.2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错误猜测法</a:t>
            </a:r>
            <a:endParaRPr lang="zh-CN" altLang="en-US" sz="4000" b="1" i="1" dirty="0">
              <a:solidFill>
                <a:schemeClr val="hlink"/>
              </a:solidFill>
            </a:endParaRPr>
          </a:p>
        </p:txBody>
      </p:sp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755650" y="1484313"/>
            <a:ext cx="78486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800" i="0" u="sng">
                <a:solidFill>
                  <a:srgbClr val="1E4649"/>
                </a:solidFill>
                <a:latin typeface="楷体" pitchFamily="49" charset="-122"/>
                <a:ea typeface="楷体" pitchFamily="49" charset="-122"/>
              </a:rPr>
              <a:t>错误推测法是测试者根据经验、知识和直觉来发现软件错误，来推测程序中可能存在的各种错误，从而有针对性的进行测试</a:t>
            </a:r>
            <a:r>
              <a:rPr lang="zh-CN" altLang="zh-CN" sz="2800" i="0">
                <a:solidFill>
                  <a:srgbClr val="1E4649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i="0">
              <a:solidFill>
                <a:srgbClr val="1E4649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4213" y="2997200"/>
            <a:ext cx="7920037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355600" indent="-355600" eaLnBrk="0" hangingPunct="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发现程序经常出现的错误的方法：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²"/>
              <a:defRPr/>
            </a:pPr>
            <a:r>
              <a:rPr lang="zh-CN" altLang="en-US" b="1" i="0" dirty="0">
                <a:latin typeface="楷体"/>
                <a:ea typeface="楷体"/>
                <a:cs typeface="楷体"/>
              </a:rPr>
              <a:t>单元测试中发现的模块错误；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²"/>
              <a:defRPr/>
            </a:pPr>
            <a:r>
              <a:rPr lang="zh-CN" altLang="en-US" b="1" i="0" dirty="0">
                <a:latin typeface="楷体"/>
                <a:ea typeface="楷体"/>
                <a:cs typeface="楷体"/>
              </a:rPr>
              <a:t>产品的以前版本曾经发现的错误；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²"/>
              <a:defRPr/>
            </a:pPr>
            <a:r>
              <a:rPr lang="zh-CN" altLang="en-US" b="1" i="0" dirty="0">
                <a:latin typeface="楷体"/>
                <a:ea typeface="楷体"/>
                <a:cs typeface="楷体"/>
              </a:rPr>
              <a:t>输入数据为</a:t>
            </a:r>
            <a:r>
              <a:rPr lang="en-US" altLang="zh-CN" b="1" i="0" dirty="0">
                <a:latin typeface="楷体"/>
                <a:ea typeface="楷体"/>
                <a:cs typeface="楷体"/>
              </a:rPr>
              <a:t>0</a:t>
            </a:r>
            <a:r>
              <a:rPr lang="zh-CN" altLang="en-US" b="1" i="0" dirty="0">
                <a:latin typeface="楷体"/>
                <a:ea typeface="楷体"/>
                <a:cs typeface="楷体"/>
              </a:rPr>
              <a:t>或字符为空；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²"/>
              <a:defRPr/>
            </a:pPr>
            <a:r>
              <a:rPr lang="zh-CN" altLang="en-US" b="1" i="0" dirty="0">
                <a:latin typeface="楷体"/>
                <a:ea typeface="楷体"/>
                <a:cs typeface="楷体"/>
              </a:rPr>
              <a:t>当软件要求输入时</a:t>
            </a:r>
            <a:r>
              <a:rPr lang="en-US" altLang="zh-CN" b="1" i="0" dirty="0">
                <a:latin typeface="楷体"/>
                <a:ea typeface="楷体"/>
                <a:cs typeface="楷体"/>
              </a:rPr>
              <a:t>(</a:t>
            </a:r>
            <a:r>
              <a:rPr lang="zh-CN" altLang="en-US" b="1" i="0" dirty="0">
                <a:latin typeface="楷体"/>
                <a:ea typeface="楷体"/>
                <a:cs typeface="楷体"/>
              </a:rPr>
              <a:t>比如在文本框中</a:t>
            </a:r>
            <a:r>
              <a:rPr lang="en-US" altLang="zh-CN" b="1" i="0" dirty="0">
                <a:latin typeface="楷体"/>
                <a:ea typeface="楷体"/>
                <a:cs typeface="楷体"/>
              </a:rPr>
              <a:t>),</a:t>
            </a:r>
            <a:r>
              <a:rPr lang="zh-CN" altLang="en-US" b="1" i="0" dirty="0">
                <a:latin typeface="楷体"/>
                <a:ea typeface="楷体"/>
                <a:cs typeface="楷体"/>
              </a:rPr>
              <a:t>不是没有输入正确的信息，而是根本没有输入任何内容，单单按了</a:t>
            </a:r>
            <a:r>
              <a:rPr lang="en-US" altLang="zh-CN" b="1" i="0" dirty="0">
                <a:latin typeface="楷体"/>
                <a:ea typeface="楷体"/>
                <a:cs typeface="楷体"/>
              </a:rPr>
              <a:t>Enter</a:t>
            </a:r>
            <a:r>
              <a:rPr lang="zh-CN" altLang="en-US" b="1" i="0" dirty="0">
                <a:latin typeface="楷体"/>
                <a:ea typeface="楷体"/>
                <a:cs typeface="楷体"/>
              </a:rPr>
              <a:t>键；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²"/>
              <a:defRPr/>
            </a:pPr>
            <a:r>
              <a:rPr lang="en-US" altLang="zh-CN" b="1" i="0" dirty="0">
                <a:latin typeface="楷体"/>
                <a:ea typeface="楷体"/>
                <a:cs typeface="楷体"/>
              </a:rPr>
              <a:t>…</a:t>
            </a:r>
            <a:r>
              <a:rPr lang="zh-CN" altLang="en-US" b="1" i="0" dirty="0">
                <a:latin typeface="楷体"/>
                <a:ea typeface="楷体"/>
                <a:cs typeface="楷体"/>
              </a:rPr>
              <a:t> </a:t>
            </a:r>
            <a:r>
              <a:rPr lang="en-US" altLang="zh-CN" b="1" i="0" dirty="0">
                <a:latin typeface="楷体"/>
                <a:ea typeface="楷体"/>
                <a:cs typeface="楷体"/>
              </a:rPr>
              <a:t>…</a:t>
            </a:r>
            <a:endParaRPr lang="zh-CN" altLang="en-US" b="1" i="0" dirty="0">
              <a:latin typeface="楷体"/>
              <a:ea typeface="楷体"/>
              <a:cs typeface="楷体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00E10-42E2-4C53-9D0D-38C829DC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99394-F3D8-4653-951B-81E76A27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064" y="1556792"/>
            <a:ext cx="2927598" cy="9189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2C20C-DC4F-4DD7-8F9B-C78D50152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120</a:t>
            </a:fld>
            <a:endParaRPr lang="en-US" altLang="zh-CN"/>
          </a:p>
        </p:txBody>
      </p:sp>
      <p:sp>
        <p:nvSpPr>
          <p:cNvPr id="6" name="椭圆 5" descr="S1">
            <a:extLst>
              <a:ext uri="{FF2B5EF4-FFF2-40B4-BE49-F238E27FC236}">
                <a16:creationId xmlns:a16="http://schemas.microsoft.com/office/drawing/2014/main" id="{A073C37D-ECF1-479F-AB34-81FDA2AD8119}"/>
              </a:ext>
            </a:extLst>
          </p:cNvPr>
          <p:cNvSpPr/>
          <p:nvPr/>
        </p:nvSpPr>
        <p:spPr>
          <a:xfrm>
            <a:off x="1683296" y="3663696"/>
            <a:ext cx="1368152" cy="720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 descr="S1">
            <a:extLst>
              <a:ext uri="{FF2B5EF4-FFF2-40B4-BE49-F238E27FC236}">
                <a16:creationId xmlns:a16="http://schemas.microsoft.com/office/drawing/2014/main" id="{2D78F10A-668D-4DE1-AE7C-3A95BBC1D1B7}"/>
              </a:ext>
            </a:extLst>
          </p:cNvPr>
          <p:cNvSpPr/>
          <p:nvPr/>
        </p:nvSpPr>
        <p:spPr>
          <a:xfrm>
            <a:off x="3779912" y="3090868"/>
            <a:ext cx="1368152" cy="720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 descr="S1">
            <a:extLst>
              <a:ext uri="{FF2B5EF4-FFF2-40B4-BE49-F238E27FC236}">
                <a16:creationId xmlns:a16="http://schemas.microsoft.com/office/drawing/2014/main" id="{D2711374-ED39-4ECE-81B0-B2923C936C1B}"/>
              </a:ext>
            </a:extLst>
          </p:cNvPr>
          <p:cNvSpPr/>
          <p:nvPr/>
        </p:nvSpPr>
        <p:spPr>
          <a:xfrm>
            <a:off x="5876528" y="2942923"/>
            <a:ext cx="1368152" cy="720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 descr="S1">
            <a:extLst>
              <a:ext uri="{FF2B5EF4-FFF2-40B4-BE49-F238E27FC236}">
                <a16:creationId xmlns:a16="http://schemas.microsoft.com/office/drawing/2014/main" id="{FCEBC327-E67D-468D-8688-26E462DBD8FC}"/>
              </a:ext>
            </a:extLst>
          </p:cNvPr>
          <p:cNvSpPr/>
          <p:nvPr/>
        </p:nvSpPr>
        <p:spPr>
          <a:xfrm>
            <a:off x="3779912" y="4277228"/>
            <a:ext cx="1368152" cy="720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 descr="S1">
            <a:extLst>
              <a:ext uri="{FF2B5EF4-FFF2-40B4-BE49-F238E27FC236}">
                <a16:creationId xmlns:a16="http://schemas.microsoft.com/office/drawing/2014/main" id="{3C53268F-331B-4301-80F8-79453448D0C0}"/>
              </a:ext>
            </a:extLst>
          </p:cNvPr>
          <p:cNvSpPr/>
          <p:nvPr/>
        </p:nvSpPr>
        <p:spPr>
          <a:xfrm>
            <a:off x="5927787" y="4223572"/>
            <a:ext cx="1368152" cy="720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020C6F-4DB0-4A4E-BEBF-138900A90999}"/>
              </a:ext>
            </a:extLst>
          </p:cNvPr>
          <p:cNvCxnSpPr>
            <a:stCxn id="6" idx="7"/>
            <a:endCxn id="7" idx="2"/>
          </p:cNvCxnSpPr>
          <p:nvPr/>
        </p:nvCxnSpPr>
        <p:spPr bwMode="auto">
          <a:xfrm flipV="1">
            <a:off x="2851087" y="3450908"/>
            <a:ext cx="928825" cy="318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5B5B350-605D-440F-B864-505B42995046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 flipV="1">
            <a:off x="5148064" y="3302963"/>
            <a:ext cx="728464" cy="1479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F818A43-CE80-4BF3-9E2C-CC99E107E477}"/>
              </a:ext>
            </a:extLst>
          </p:cNvPr>
          <p:cNvCxnSpPr>
            <a:stCxn id="6" idx="5"/>
            <a:endCxn id="9" idx="2"/>
          </p:cNvCxnSpPr>
          <p:nvPr/>
        </p:nvCxnSpPr>
        <p:spPr bwMode="auto">
          <a:xfrm>
            <a:off x="2851087" y="4278323"/>
            <a:ext cx="928825" cy="3589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9DDFD13-2D90-474D-80FB-EA8359D906D6}"/>
              </a:ext>
            </a:extLst>
          </p:cNvPr>
          <p:cNvCxnSpPr>
            <a:stCxn id="7" idx="5"/>
            <a:endCxn id="10" idx="1"/>
          </p:cNvCxnSpPr>
          <p:nvPr/>
        </p:nvCxnSpPr>
        <p:spPr bwMode="auto">
          <a:xfrm>
            <a:off x="4947703" y="3705495"/>
            <a:ext cx="1180445" cy="623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A4730F9-34F7-4987-A635-756C888C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8" y="1396280"/>
            <a:ext cx="3738513" cy="16902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3A7A7B4-8A59-45FB-81DB-D59881E53624}"/>
              </a:ext>
            </a:extLst>
          </p:cNvPr>
          <p:cNvSpPr txBox="1"/>
          <p:nvPr/>
        </p:nvSpPr>
        <p:spPr>
          <a:xfrm>
            <a:off x="3051448" y="35730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AE36DC-1098-4F42-B97E-461741F94665}"/>
              </a:ext>
            </a:extLst>
          </p:cNvPr>
          <p:cNvSpPr txBox="1"/>
          <p:nvPr/>
        </p:nvSpPr>
        <p:spPr>
          <a:xfrm>
            <a:off x="3097558" y="46383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F5D281-28D3-4BE6-AF82-29A009593829}"/>
              </a:ext>
            </a:extLst>
          </p:cNvPr>
          <p:cNvSpPr txBox="1"/>
          <p:nvPr/>
        </p:nvSpPr>
        <p:spPr>
          <a:xfrm>
            <a:off x="5272771" y="298034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I3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2AA10C-16F4-470F-9533-5EC565823114}"/>
              </a:ext>
            </a:extLst>
          </p:cNvPr>
          <p:cNvSpPr txBox="1"/>
          <p:nvPr/>
        </p:nvSpPr>
        <p:spPr>
          <a:xfrm>
            <a:off x="5160899" y="39565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644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功能图法</a:t>
            </a:r>
            <a:r>
              <a:rPr lang="en-US" altLang="zh-CN" dirty="0"/>
              <a:t>——</a:t>
            </a:r>
            <a:r>
              <a:rPr lang="zh-CN" altLang="en-US" dirty="0"/>
              <a:t>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121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2" y="1916833"/>
            <a:ext cx="8325560" cy="338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160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122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06361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185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逻辑功能表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123</a:t>
            </a:fld>
            <a:endParaRPr lang="en-US" altLang="zh-C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5287"/>
            <a:ext cx="8428265" cy="2245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9061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状态图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124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467544" y="3645662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813176" y="5826315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15100" y="5826315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录音</a:t>
            </a:r>
          </a:p>
        </p:txBody>
      </p:sp>
      <p:sp>
        <p:nvSpPr>
          <p:cNvPr id="10" name="椭圆 9"/>
          <p:cNvSpPr/>
          <p:nvPr/>
        </p:nvSpPr>
        <p:spPr>
          <a:xfrm>
            <a:off x="3432448" y="5491246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396444" y="4925381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播放</a:t>
            </a:r>
          </a:p>
        </p:txBody>
      </p:sp>
      <p:sp>
        <p:nvSpPr>
          <p:cNvPr id="12" name="椭圆 11"/>
          <p:cNvSpPr/>
          <p:nvPr/>
        </p:nvSpPr>
        <p:spPr>
          <a:xfrm>
            <a:off x="3407369" y="4339299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倒</a:t>
            </a:r>
          </a:p>
        </p:txBody>
      </p:sp>
      <p:sp>
        <p:nvSpPr>
          <p:cNvPr id="13" name="椭圆 12"/>
          <p:cNvSpPr/>
          <p:nvPr/>
        </p:nvSpPr>
        <p:spPr>
          <a:xfrm>
            <a:off x="2234815" y="4588732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进</a:t>
            </a:r>
          </a:p>
        </p:txBody>
      </p:sp>
      <p:sp>
        <p:nvSpPr>
          <p:cNvPr id="14" name="椭圆 13"/>
          <p:cNvSpPr/>
          <p:nvPr/>
        </p:nvSpPr>
        <p:spPr>
          <a:xfrm>
            <a:off x="5076056" y="4428075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004048" y="3741440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进</a:t>
            </a:r>
          </a:p>
        </p:txBody>
      </p:sp>
      <p:sp>
        <p:nvSpPr>
          <p:cNvPr id="16" name="椭圆 15"/>
          <p:cNvSpPr/>
          <p:nvPr/>
        </p:nvSpPr>
        <p:spPr>
          <a:xfrm>
            <a:off x="5004048" y="3166973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倒</a:t>
            </a:r>
          </a:p>
        </p:txBody>
      </p:sp>
      <p:sp>
        <p:nvSpPr>
          <p:cNvPr id="17" name="椭圆 16"/>
          <p:cNvSpPr/>
          <p:nvPr/>
        </p:nvSpPr>
        <p:spPr>
          <a:xfrm>
            <a:off x="2796952" y="3728864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播放</a:t>
            </a:r>
          </a:p>
        </p:txBody>
      </p:sp>
      <p:sp>
        <p:nvSpPr>
          <p:cNvPr id="18" name="椭圆 17"/>
          <p:cNvSpPr/>
          <p:nvPr/>
        </p:nvSpPr>
        <p:spPr>
          <a:xfrm>
            <a:off x="3199058" y="3067345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92198" y="2410036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进</a:t>
            </a:r>
          </a:p>
        </p:txBody>
      </p:sp>
      <p:sp>
        <p:nvSpPr>
          <p:cNvPr id="20" name="椭圆 19"/>
          <p:cNvSpPr/>
          <p:nvPr/>
        </p:nvSpPr>
        <p:spPr>
          <a:xfrm>
            <a:off x="3160440" y="1700808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播放</a:t>
            </a:r>
          </a:p>
        </p:txBody>
      </p:sp>
      <p:sp>
        <p:nvSpPr>
          <p:cNvPr id="21" name="椭圆 20"/>
          <p:cNvSpPr/>
          <p:nvPr/>
        </p:nvSpPr>
        <p:spPr>
          <a:xfrm>
            <a:off x="1788840" y="2662064"/>
            <a:ext cx="1008112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倒</a:t>
            </a:r>
          </a:p>
        </p:txBody>
      </p:sp>
      <p:cxnSp>
        <p:nvCxnSpPr>
          <p:cNvPr id="24" name="直接箭头连接符 23"/>
          <p:cNvCxnSpPr>
            <a:stCxn id="5" idx="7"/>
            <a:endCxn id="21" idx="3"/>
          </p:cNvCxnSpPr>
          <p:nvPr/>
        </p:nvCxnSpPr>
        <p:spPr bwMode="auto">
          <a:xfrm flipV="1">
            <a:off x="1328021" y="3092303"/>
            <a:ext cx="608454" cy="6271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直接箭头连接符 25"/>
          <p:cNvCxnSpPr>
            <a:stCxn id="21" idx="0"/>
            <a:endCxn id="20" idx="3"/>
          </p:cNvCxnSpPr>
          <p:nvPr/>
        </p:nvCxnSpPr>
        <p:spPr bwMode="auto">
          <a:xfrm flipV="1">
            <a:off x="2292896" y="2131047"/>
            <a:ext cx="1015179" cy="5310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直接箭头连接符 27"/>
          <p:cNvCxnSpPr>
            <a:stCxn id="21" idx="6"/>
            <a:endCxn id="19" idx="2"/>
          </p:cNvCxnSpPr>
          <p:nvPr/>
        </p:nvCxnSpPr>
        <p:spPr bwMode="auto">
          <a:xfrm flipV="1">
            <a:off x="2796952" y="2662064"/>
            <a:ext cx="395246" cy="252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直接箭头连接符 29"/>
          <p:cNvCxnSpPr>
            <a:stCxn id="21" idx="5"/>
            <a:endCxn id="18" idx="2"/>
          </p:cNvCxnSpPr>
          <p:nvPr/>
        </p:nvCxnSpPr>
        <p:spPr bwMode="auto">
          <a:xfrm>
            <a:off x="2649317" y="3092303"/>
            <a:ext cx="549741" cy="22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16" name="直接箭头连接符 9215"/>
          <p:cNvCxnSpPr>
            <a:endCxn id="17" idx="2"/>
          </p:cNvCxnSpPr>
          <p:nvPr/>
        </p:nvCxnSpPr>
        <p:spPr bwMode="auto">
          <a:xfrm>
            <a:off x="1475656" y="3897690"/>
            <a:ext cx="1321296" cy="832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20" name="直接箭头连接符 9219"/>
          <p:cNvCxnSpPr>
            <a:stCxn id="17" idx="6"/>
            <a:endCxn id="16" idx="2"/>
          </p:cNvCxnSpPr>
          <p:nvPr/>
        </p:nvCxnSpPr>
        <p:spPr bwMode="auto">
          <a:xfrm flipV="1">
            <a:off x="3805064" y="3419001"/>
            <a:ext cx="1198984" cy="5618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22" name="直接箭头连接符 9221"/>
          <p:cNvCxnSpPr>
            <a:stCxn id="17" idx="6"/>
            <a:endCxn id="15" idx="2"/>
          </p:cNvCxnSpPr>
          <p:nvPr/>
        </p:nvCxnSpPr>
        <p:spPr bwMode="auto">
          <a:xfrm>
            <a:off x="3805064" y="3980892"/>
            <a:ext cx="1198984" cy="12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24" name="直接箭头连接符 9223"/>
          <p:cNvCxnSpPr>
            <a:endCxn id="14" idx="2"/>
          </p:cNvCxnSpPr>
          <p:nvPr/>
        </p:nvCxnSpPr>
        <p:spPr bwMode="auto">
          <a:xfrm>
            <a:off x="3805064" y="3980892"/>
            <a:ext cx="1270992" cy="6992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26" name="直接箭头连接符 9225"/>
          <p:cNvCxnSpPr>
            <a:stCxn id="5" idx="5"/>
          </p:cNvCxnSpPr>
          <p:nvPr/>
        </p:nvCxnSpPr>
        <p:spPr bwMode="auto">
          <a:xfrm>
            <a:off x="1328021" y="4075901"/>
            <a:ext cx="964875" cy="673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28" name="直接箭头连接符 9227"/>
          <p:cNvCxnSpPr>
            <a:stCxn id="13" idx="6"/>
            <a:endCxn id="12" idx="2"/>
          </p:cNvCxnSpPr>
          <p:nvPr/>
        </p:nvCxnSpPr>
        <p:spPr bwMode="auto">
          <a:xfrm flipV="1">
            <a:off x="3242927" y="4591327"/>
            <a:ext cx="164442" cy="249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30" name="直接箭头连接符 9229"/>
          <p:cNvCxnSpPr>
            <a:stCxn id="13" idx="6"/>
            <a:endCxn id="11" idx="1"/>
          </p:cNvCxnSpPr>
          <p:nvPr/>
        </p:nvCxnSpPr>
        <p:spPr bwMode="auto">
          <a:xfrm>
            <a:off x="3242927" y="4840760"/>
            <a:ext cx="301152" cy="158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32" name="直接箭头连接符 9231"/>
          <p:cNvCxnSpPr>
            <a:stCxn id="13" idx="5"/>
            <a:endCxn id="10" idx="2"/>
          </p:cNvCxnSpPr>
          <p:nvPr/>
        </p:nvCxnSpPr>
        <p:spPr bwMode="auto">
          <a:xfrm>
            <a:off x="3095292" y="5018971"/>
            <a:ext cx="337156" cy="7243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34" name="直接箭头连接符 9233"/>
          <p:cNvCxnSpPr>
            <a:stCxn id="9" idx="6"/>
            <a:endCxn id="8" idx="2"/>
          </p:cNvCxnSpPr>
          <p:nvPr/>
        </p:nvCxnSpPr>
        <p:spPr bwMode="auto">
          <a:xfrm>
            <a:off x="3023212" y="6078343"/>
            <a:ext cx="17899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36" name="直接箭头连接符 9235"/>
          <p:cNvCxnSpPr>
            <a:stCxn id="5" idx="4"/>
            <a:endCxn id="9" idx="1"/>
          </p:cNvCxnSpPr>
          <p:nvPr/>
        </p:nvCxnSpPr>
        <p:spPr bwMode="auto">
          <a:xfrm>
            <a:off x="971600" y="4149718"/>
            <a:ext cx="1191135" cy="17504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536947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125</a:t>
            </a:fld>
            <a:endParaRPr lang="en-US" altLang="zh-C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87745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4302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126</a:t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63114"/>
            <a:ext cx="8028421" cy="329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486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260350"/>
            <a:ext cx="58102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3.6.2 </a:t>
            </a:r>
            <a:r>
              <a:rPr lang="zh-CN" altLang="zh-CN" sz="3200" dirty="0">
                <a:solidFill>
                  <a:srgbClr val="FFFF00"/>
                </a:solidFill>
                <a:latin typeface="+mj-ea"/>
              </a:rPr>
              <a:t>模糊测试方法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569325" cy="5040312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模糊测试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（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Fuzz testing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）方法，简单的说，就是构造大量的</a:t>
            </a: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变异数据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作为系统的输入，从而检验系统在各种数据情况下是否会出现问题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模糊测试方法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可模拟黑客对系统发动攻击测试，完成安全性测试，并能应用于服务器的容错性测试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缺乏严密逻辑性，不去推到哪个数据会造成系统破坏，而是设定一些基本框架，在此框架内产生尽可能多的杂乱数据进行测试，发现以下意想不到的系统缺陷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参考网站：</a:t>
            </a:r>
          </a:p>
          <a:p>
            <a:pPr marL="355600" indent="-355600" eaLnBrk="1" hangingPunct="1">
              <a:buFont typeface="Wingdings" pitchFamily="2" charset="2"/>
              <a:buNone/>
            </a:pPr>
            <a:r>
              <a:rPr lang="en-US" altLang="zh-CN" u="sng" dirty="0">
                <a:hlinkClick r:id="rId3"/>
              </a:rPr>
              <a:t>http://www.cs.wisc.edu/~bart/fuzz/fuzz.html</a:t>
            </a:r>
            <a:endParaRPr lang="en-US" altLang="zh-CN" u="sng" dirty="0"/>
          </a:p>
          <a:p>
            <a:pPr marL="355600" indent="-355600" eaLnBrk="1" hangingPunct="1">
              <a:buFont typeface="Wingdings" pitchFamily="2" charset="2"/>
              <a:buNone/>
            </a:pPr>
            <a:r>
              <a:rPr lang="en-US" altLang="zh-CN" u="sng" dirty="0">
                <a:hlinkClick r:id="rId4"/>
              </a:rPr>
              <a:t>http://sourceforge.net/projects/taof/</a:t>
            </a:r>
            <a:endParaRPr lang="en-US" altLang="zh-CN" u="sng" dirty="0"/>
          </a:p>
          <a:p>
            <a:pPr marL="355600" indent="-355600" eaLnBrk="1" hangingPunct="1">
              <a:buFont typeface="Wingdings" pitchFamily="2" charset="2"/>
              <a:buNone/>
            </a:pPr>
            <a:r>
              <a:rPr lang="en-US" altLang="zh-CN" dirty="0">
                <a:hlinkClick r:id="rId5"/>
              </a:rPr>
              <a:t>www.genexx.org/dfuz</a:t>
            </a:r>
            <a:r>
              <a:rPr lang="en-US" altLang="zh-CN" dirty="0"/>
              <a:t> </a:t>
            </a:r>
          </a:p>
          <a:p>
            <a:pPr marL="355600" indent="-355600" eaLnBrk="1" hangingPunct="1">
              <a:buFont typeface="Wingdings" pitchFamily="2" charset="2"/>
              <a:buNone/>
            </a:pPr>
            <a:r>
              <a:rPr lang="en-US" altLang="zh-CN" dirty="0">
                <a:hlinkClick r:id="rId6"/>
              </a:rPr>
              <a:t>www.fuzzing.org</a:t>
            </a:r>
            <a:r>
              <a:rPr lang="en-US" altLang="zh-CN" dirty="0"/>
              <a:t> </a:t>
            </a:r>
            <a:endParaRPr lang="zh-CN" altLang="zh-CN" sz="2400" dirty="0"/>
          </a:p>
          <a:p>
            <a:pPr marL="355600" indent="-355600" eaLnBrk="1" hangingPunct="1">
              <a:buFont typeface="Wingdings" pitchFamily="2" charset="2"/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通过随机或半随机方式产生大量数据</a:t>
            </a:r>
            <a:endParaRPr lang="en-US" altLang="zh-CN" dirty="0"/>
          </a:p>
          <a:p>
            <a:r>
              <a:rPr lang="zh-CN" altLang="en-US" dirty="0"/>
              <a:t>测试工具将生成的数据发送给被测试系统</a:t>
            </a:r>
            <a:endParaRPr lang="en-US" altLang="zh-CN" dirty="0"/>
          </a:p>
          <a:p>
            <a:r>
              <a:rPr lang="zh-CN" altLang="en-US" dirty="0"/>
              <a:t>测试工具检查被测系统的状态</a:t>
            </a:r>
            <a:endParaRPr lang="en-US" altLang="zh-CN" dirty="0"/>
          </a:p>
          <a:p>
            <a:r>
              <a:rPr lang="zh-CN" altLang="en-US" dirty="0"/>
              <a:t>根据被测系统的状态判断是否存在潜在的安全漏洞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106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1B09E-FD37-465E-8B92-29B95C90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721DE-AA8C-4873-AC49-1CA18742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8131A2-9F97-4EAA-81A0-12D1870A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BB7A08-8775-4779-91F8-61BEC4EA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177"/>
            <a:ext cx="9144000" cy="41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4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624638" cy="7620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基于输入域的测试方法</a:t>
            </a:r>
          </a:p>
        </p:txBody>
      </p:sp>
      <p:sp>
        <p:nvSpPr>
          <p:cNvPr id="1451012" name="Text Box 4"/>
          <p:cNvSpPr txBox="1">
            <a:spLocks noChangeArrowheads="1"/>
          </p:cNvSpPr>
          <p:nvPr/>
        </p:nvSpPr>
        <p:spPr bwMode="auto">
          <a:xfrm>
            <a:off x="1547813" y="2924175"/>
            <a:ext cx="35052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3.2.1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等价类划分法</a:t>
            </a: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3.2.2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边界值分析法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260350"/>
            <a:ext cx="5940425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3.7 </a:t>
            </a:r>
            <a:r>
              <a:rPr lang="zh-CN" altLang="zh-CN" sz="3200" dirty="0">
                <a:solidFill>
                  <a:srgbClr val="FFFF00"/>
                </a:solidFill>
                <a:latin typeface="+mj-ea"/>
              </a:rPr>
              <a:t>形式化方法</a:t>
            </a:r>
            <a:endParaRPr lang="zh-CN" altLang="en-US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93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276475"/>
            <a:ext cx="4679950" cy="29527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/>
              <a:t>3.7.1 </a:t>
            </a:r>
            <a:r>
              <a:rPr lang="zh-CN" altLang="en-US" sz="2800"/>
              <a:t>形式化方法</a:t>
            </a:r>
            <a:endParaRPr lang="en-US" altLang="zh-CN" sz="280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/>
              <a:t>3.7.2 </a:t>
            </a:r>
            <a:r>
              <a:rPr lang="zh-CN" altLang="en-US" sz="2800"/>
              <a:t>形式化验证</a:t>
            </a:r>
            <a:endParaRPr lang="en-US" altLang="zh-CN" sz="280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800"/>
              <a:t>3.7.3 </a:t>
            </a:r>
            <a:r>
              <a:rPr lang="zh-CN" altLang="en-US" sz="2800"/>
              <a:t>扩展有限状态机方法</a:t>
            </a:r>
            <a:endParaRPr lang="en-US" altLang="zh-CN" sz="2800"/>
          </a:p>
        </p:txBody>
      </p:sp>
      <p:pic>
        <p:nvPicPr>
          <p:cNvPr id="193539" name="Picture 2" descr="http://www.it.uu.se/research/group/mobility/adhoc/ad_hoc_n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2205038"/>
            <a:ext cx="4278312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2293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3.7.1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形式化方法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16113"/>
            <a:ext cx="8712200" cy="3600450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形式化方法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: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基于数学的方法（</a:t>
            </a:r>
            <a:r>
              <a:rPr lang="zh-CN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数学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表示</a:t>
            </a:r>
            <a:r>
              <a:rPr lang="zh-CN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、精确的数学语义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）来描述目标软件系统属性的一种技术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形式化规范说明语言的构成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：语法、语义和一组关系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形式化方法可应用在软件规格和验证之上，包括软件系统的精确建模和软件规格特性的具体描述，即可以看作是面向模型的形式化方法和面向属性的形式化方法</a:t>
            </a:r>
          </a:p>
          <a:p>
            <a:pPr marL="355600" indent="-355600" eaLnBrk="1" hangingPunct="1">
              <a:buFontTx/>
              <a:buNone/>
            </a:pPr>
            <a:endParaRPr lang="en-US" altLang="zh-CN"/>
          </a:p>
        </p:txBody>
      </p:sp>
      <p:sp>
        <p:nvSpPr>
          <p:cNvPr id="195587" name="矩形 4"/>
          <p:cNvSpPr>
            <a:spLocks noChangeArrowheads="1"/>
          </p:cNvSpPr>
          <p:nvPr/>
        </p:nvSpPr>
        <p:spPr bwMode="auto">
          <a:xfrm>
            <a:off x="3059113" y="6308725"/>
            <a:ext cx="4557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hlinkClick r:id="rId3"/>
              </a:rPr>
              <a:t>http://en.wikipedia.org/wiki/Formal_method</a:t>
            </a:r>
            <a:endParaRPr lang="zh-CN" altLang="en-US"/>
          </a:p>
        </p:txBody>
      </p:sp>
      <p:sp>
        <p:nvSpPr>
          <p:cNvPr id="195588" name="矩形 5"/>
          <p:cNvSpPr>
            <a:spLocks noChangeArrowheads="1"/>
          </p:cNvSpPr>
          <p:nvPr/>
        </p:nvSpPr>
        <p:spPr bwMode="auto">
          <a:xfrm>
            <a:off x="2124075" y="6237288"/>
            <a:ext cx="1152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i="0"/>
              <a:t>可参考：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875" y="333375"/>
            <a:ext cx="3781425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pic>
        <p:nvPicPr>
          <p:cNvPr id="197634" name="图片 6" descr="BNC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205038"/>
            <a:ext cx="8226425" cy="313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635" name="矩形 7"/>
          <p:cNvSpPr>
            <a:spLocks noChangeArrowheads="1"/>
          </p:cNvSpPr>
          <p:nvPr/>
        </p:nvSpPr>
        <p:spPr bwMode="auto">
          <a:xfrm>
            <a:off x="755650" y="1484313"/>
            <a:ext cx="75247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/>
              <a:t>巴科斯范式（</a:t>
            </a:r>
            <a:r>
              <a:rPr lang="en-US" altLang="zh-CN" sz="2400" b="1"/>
              <a:t>Backus–Naur Form, BNF)</a:t>
            </a:r>
            <a:endParaRPr lang="zh-CN" altLang="en-US" sz="24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260350"/>
            <a:ext cx="5437188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形式化三部曲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708275"/>
            <a:ext cx="3421063" cy="2268538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800" b="1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形式化描述</a:t>
            </a:r>
            <a:endParaRPr lang="zh-CN" sz="2800" b="1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800" b="1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形式化开发</a:t>
            </a:r>
            <a:endParaRPr lang="en-US" altLang="zh-CN" sz="2800" b="1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800" b="1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形式化验证</a:t>
            </a:r>
            <a:endParaRPr lang="en-US" altLang="zh-CN" sz="2800" b="1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pic>
        <p:nvPicPr>
          <p:cNvPr id="199683" name="Picture 2" descr="http://www.cse.chalmers.se/research/hats/sites/default/files/IntegrativeTechno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275" y="2276475"/>
            <a:ext cx="5062538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33375"/>
            <a:ext cx="5726113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形式化的具体方法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7996237" cy="3724275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基于模型的方法，如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Z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语言、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B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语言等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代数方法，如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OBJ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CLEAR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ASL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ACT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等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过程代数方法，如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CSP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CCS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ACP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LOTOS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TPCCS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等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基于逻辑的方法，如区间时序逻辑、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Hoare 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逻辑、模态逻辑、时序逻辑、时序代理模型等。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基于网络的方法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516688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3.7.2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形式化验证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569325" cy="4608513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形式化验证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，就是根据某些</a:t>
            </a:r>
            <a:r>
              <a:rPr lang="zh-CN" altLang="en-US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形式规范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或属性，使用</a:t>
            </a: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形式逻辑方法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证明其正确性或非正确性。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一般通过形式化规范进行分析和推理，研究它的各种静态和动态性质，验证是否一致、完整，从而找出所存在的错误和缺陷。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无法证明某个系统没有缺陷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，因为不能定义 “没有缺陷”。只能证明一个系统不存在我们可以想得到的缺陷，以及验证满足系统质量要求的属性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88913"/>
            <a:ext cx="64817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形式化验证的一些具体方法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1712913"/>
            <a:ext cx="7339013" cy="4564062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有限状态机（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FSM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）或扩展有限状态机（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EFSM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）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SPIN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和线性时态语言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UML 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语义转换 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标准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RBAC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模型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扩展的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RBAC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模型和基于粒计算的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RBAC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模型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 </a:t>
            </a:r>
            <a:endParaRPr 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符号模型检验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BAN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逻辑模型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3373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3.7.3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扩展有限状态机方法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207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208963" cy="1314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3366FF"/>
                </a:solidFill>
                <a:ea typeface="宋体" charset="-122"/>
              </a:rPr>
              <a:t>有限状态机</a:t>
            </a:r>
            <a:r>
              <a:rPr lang="zh-CN" altLang="en-US" sz="2400" dirty="0">
                <a:ea typeface="宋体" charset="-122"/>
              </a:rPr>
              <a:t>（</a:t>
            </a:r>
            <a:r>
              <a:rPr lang="en-US" altLang="zh-CN" sz="2400" dirty="0">
                <a:ea typeface="宋体" charset="-122"/>
              </a:rPr>
              <a:t> Finite State Machine </a:t>
            </a:r>
            <a:r>
              <a:rPr lang="zh-CN" altLang="en-US" sz="2400" dirty="0">
                <a:ea typeface="宋体" charset="-122"/>
              </a:rPr>
              <a:t>，</a:t>
            </a:r>
            <a:r>
              <a:rPr lang="en-US" altLang="zh-CN" sz="2400" dirty="0">
                <a:ea typeface="宋体" charset="-122"/>
              </a:rPr>
              <a:t>FSM</a:t>
            </a:r>
            <a:r>
              <a:rPr lang="zh-CN" altLang="en-US" sz="2400" dirty="0">
                <a:ea typeface="宋体" charset="-122"/>
              </a:rPr>
              <a:t>）是对象行为建模的工具，以描述对象在其生命周期内所经历的状态序列，以及如何响应来自外界的各种事件</a:t>
            </a:r>
            <a:endParaRPr lang="en-US" altLang="zh-CN" sz="2400" dirty="0">
              <a:ea typeface="宋体" charset="-122"/>
            </a:endParaRPr>
          </a:p>
          <a:p>
            <a:pPr eaLnBrk="1" hangingPunct="1">
              <a:buNone/>
            </a:pPr>
            <a:r>
              <a:rPr lang="zh-CN" altLang="en-US" sz="2400" dirty="0"/>
              <a:t>有限状态机模型包括</a:t>
            </a:r>
            <a:r>
              <a:rPr lang="en-US" altLang="zh-CN" sz="2400" dirty="0"/>
              <a:t>5</a:t>
            </a:r>
            <a:r>
              <a:rPr lang="zh-CN" altLang="en-US" sz="2400" dirty="0"/>
              <a:t>个元素，输入符号，输出符号，状态集合，状态转移函数，输出函数</a:t>
            </a:r>
            <a:endParaRPr lang="en-US" altLang="zh-CN" sz="2400" dirty="0"/>
          </a:p>
          <a:p>
            <a:pPr eaLnBrk="1" hangingPunct="1">
              <a:buFontTx/>
              <a:buNone/>
            </a:pP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268760"/>
            <a:ext cx="8064896" cy="4784725"/>
          </a:xfrm>
        </p:spPr>
        <p:txBody>
          <a:bodyPr/>
          <a:lstStyle/>
          <a:p>
            <a:r>
              <a:rPr lang="zh-CN" altLang="en-US" dirty="0"/>
              <a:t>扩展有限状态机（</a:t>
            </a:r>
            <a:r>
              <a:rPr lang="en-US" altLang="zh-CN" dirty="0"/>
              <a:t>EFSM</a:t>
            </a:r>
            <a:r>
              <a:rPr lang="zh-CN" altLang="en-US" dirty="0"/>
              <a:t>）是在</a:t>
            </a:r>
            <a:r>
              <a:rPr lang="en-US" altLang="zh-CN" dirty="0"/>
              <a:t>FSM</a:t>
            </a:r>
            <a:r>
              <a:rPr lang="zh-CN" altLang="en-US" dirty="0"/>
              <a:t>基础上增加了动作和转移条件，以处理系统的数据流问题</a:t>
            </a:r>
            <a:endParaRPr lang="en-US" altLang="zh-CN" dirty="0"/>
          </a:p>
          <a:p>
            <a:r>
              <a:rPr lang="en-US" altLang="zh-CN" dirty="0"/>
              <a:t>EFSM</a:t>
            </a:r>
            <a:r>
              <a:rPr lang="zh-CN" altLang="en-US" dirty="0"/>
              <a:t>增加一个初始状态，并把状态转移函数，输出函数变为变量集合，转移集合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138</a:t>
            </a:fld>
            <a:endParaRPr lang="en-US" altLang="zh-CN"/>
          </a:p>
        </p:txBody>
      </p:sp>
      <p:pic>
        <p:nvPicPr>
          <p:cNvPr id="5" name="Picture 4" descr="3-14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9682" y="2671779"/>
            <a:ext cx="7100888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072564" y="5695977"/>
            <a:ext cx="914400" cy="47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状态集</a:t>
            </a:r>
          </a:p>
        </p:txBody>
      </p:sp>
      <p:sp>
        <p:nvSpPr>
          <p:cNvPr id="8" name="矩形 7"/>
          <p:cNvSpPr/>
          <p:nvPr/>
        </p:nvSpPr>
        <p:spPr>
          <a:xfrm>
            <a:off x="5724128" y="4941168"/>
            <a:ext cx="1656184" cy="47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变量集合</a:t>
            </a:r>
          </a:p>
        </p:txBody>
      </p:sp>
      <p:sp>
        <p:nvSpPr>
          <p:cNvPr id="9" name="矩形 8"/>
          <p:cNvSpPr/>
          <p:nvPr/>
        </p:nvSpPr>
        <p:spPr>
          <a:xfrm>
            <a:off x="2635850" y="4385849"/>
            <a:ext cx="1656184" cy="47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转移集合</a:t>
            </a:r>
          </a:p>
        </p:txBody>
      </p:sp>
      <p:sp>
        <p:nvSpPr>
          <p:cNvPr id="10" name="矩形 9"/>
          <p:cNvSpPr/>
          <p:nvPr/>
        </p:nvSpPr>
        <p:spPr>
          <a:xfrm>
            <a:off x="7572375" y="2780928"/>
            <a:ext cx="1656184" cy="47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初始状态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4292034" y="2747769"/>
            <a:ext cx="1656184" cy="47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输入和输出</a:t>
            </a:r>
          </a:p>
        </p:txBody>
      </p:sp>
    </p:spTree>
    <p:extLst>
      <p:ext uri="{BB962C8B-B14F-4D97-AF65-F5344CB8AC3E}">
        <p14:creationId xmlns:p14="http://schemas.microsoft.com/office/powerpoint/2010/main" val="39845203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60350"/>
            <a:ext cx="6224588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EFSM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-1</a:t>
            </a:r>
          </a:p>
        </p:txBody>
      </p:sp>
      <p:pic>
        <p:nvPicPr>
          <p:cNvPr id="209922" name="Picture 6" descr="3-15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557338"/>
            <a:ext cx="684212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2275" y="260350"/>
            <a:ext cx="59055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3.2.1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等价类划分方法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567737" cy="2663825"/>
          </a:xfrm>
        </p:spPr>
        <p:txBody>
          <a:bodyPr/>
          <a:lstStyle/>
          <a:p>
            <a:pPr marL="355600" lvl="2" indent="-355600">
              <a:lnSpc>
                <a:spcPct val="13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de-DE" sz="2400" b="1" u="sng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等价类是某个输入域的子集，在该子集中每个输入数据的作用是等效的</a:t>
            </a:r>
            <a:r>
              <a:rPr lang="en-US" altLang="zh-CN" sz="2400" b="1" u="sng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.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将输入数据分成若干个子集，从每个子集选取一个代表性的数据作为测试用例</a:t>
            </a:r>
            <a:endParaRPr lang="zh-CN" altLang="en-US" sz="2400" b="1" u="sng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lvl="2" indent="-355600">
              <a:lnSpc>
                <a:spcPct val="13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分为有效等价类和无效等价类。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lvl="2" indent="-355600">
              <a:lnSpc>
                <a:spcPct val="13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在分析</a:t>
            </a:r>
            <a:r>
              <a:rPr lang="zh-CN" altLang="en-US" sz="2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需求规格说明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的基础上划分等价类，列出等价类表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sp>
        <p:nvSpPr>
          <p:cNvPr id="2" name="Rectangle 23"/>
          <p:cNvSpPr>
            <a:spLocks noChangeArrowheads="1"/>
          </p:cNvSpPr>
          <p:nvPr/>
        </p:nvSpPr>
        <p:spPr bwMode="auto">
          <a:xfrm>
            <a:off x="755650" y="4292600"/>
            <a:ext cx="3833813" cy="1985963"/>
          </a:xfrm>
          <a:prstGeom prst="rect">
            <a:avLst/>
          </a:prstGeom>
          <a:noFill/>
          <a:ln w="12700">
            <a:solidFill>
              <a:srgbClr val="0000FF"/>
            </a:solidFill>
            <a:prstDash val="dashDot"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i="0" dirty="0">
                <a:solidFill>
                  <a:srgbClr val="3366FF"/>
                </a:solidFill>
              </a:rPr>
              <a:t>设计测试用例时，要同时考虑这两种等价类。因为软件不仅要能</a:t>
            </a:r>
            <a:r>
              <a:rPr lang="zh-CN" altLang="en-US" sz="2000" i="0" dirty="0">
                <a:solidFill>
                  <a:srgbClr val="FF0000"/>
                </a:solidFill>
              </a:rPr>
              <a:t>接收合理</a:t>
            </a:r>
            <a:r>
              <a:rPr lang="zh-CN" altLang="en-US" sz="2000" i="0" dirty="0">
                <a:solidFill>
                  <a:srgbClr val="3366FF"/>
                </a:solidFill>
              </a:rPr>
              <a:t>的数据，也要能经受</a:t>
            </a:r>
            <a:r>
              <a:rPr lang="zh-CN" altLang="en-US" sz="2000" i="0" dirty="0">
                <a:solidFill>
                  <a:srgbClr val="FF0000"/>
                </a:solidFill>
              </a:rPr>
              <a:t>异常数据</a:t>
            </a:r>
            <a:r>
              <a:rPr lang="zh-CN" altLang="en-US" sz="2000" i="0" dirty="0">
                <a:solidFill>
                  <a:srgbClr val="3366FF"/>
                </a:solidFill>
              </a:rPr>
              <a:t>的考验。经过</a:t>
            </a:r>
            <a:r>
              <a:rPr lang="zh-CN" altLang="en-US" sz="2000" i="0" dirty="0">
                <a:solidFill>
                  <a:srgbClr val="FF0000"/>
                </a:solidFill>
              </a:rPr>
              <a:t>正反的测试</a:t>
            </a:r>
            <a:r>
              <a:rPr lang="zh-CN" altLang="en-US" sz="2000" i="0" dirty="0">
                <a:solidFill>
                  <a:srgbClr val="3366FF"/>
                </a:solidFill>
              </a:rPr>
              <a:t>才能确保软件具有更高的可靠性。</a:t>
            </a:r>
          </a:p>
        </p:txBody>
      </p:sp>
      <p:grpSp>
        <p:nvGrpSpPr>
          <p:cNvPr id="40964" name="Group 24"/>
          <p:cNvGrpSpPr>
            <a:grpSpLocks/>
          </p:cNvGrpSpPr>
          <p:nvPr/>
        </p:nvGrpSpPr>
        <p:grpSpPr bwMode="auto">
          <a:xfrm>
            <a:off x="4973638" y="4487863"/>
            <a:ext cx="3870325" cy="1866900"/>
            <a:chOff x="2775" y="2800"/>
            <a:chExt cx="2830" cy="1176"/>
          </a:xfrm>
        </p:grpSpPr>
        <p:grpSp>
          <p:nvGrpSpPr>
            <p:cNvPr id="40965" name="Group 25"/>
            <p:cNvGrpSpPr>
              <a:grpSpLocks/>
            </p:cNvGrpSpPr>
            <p:nvPr/>
          </p:nvGrpSpPr>
          <p:grpSpPr bwMode="auto">
            <a:xfrm>
              <a:off x="2775" y="2832"/>
              <a:ext cx="2630" cy="920"/>
              <a:chOff x="1402" y="3176"/>
              <a:chExt cx="2630" cy="920"/>
            </a:xfrm>
          </p:grpSpPr>
          <p:sp>
            <p:nvSpPr>
              <p:cNvPr id="40980" name="Oval 26"/>
              <p:cNvSpPr>
                <a:spLocks noChangeArrowheads="1"/>
              </p:cNvSpPr>
              <p:nvPr/>
            </p:nvSpPr>
            <p:spPr bwMode="auto">
              <a:xfrm>
                <a:off x="1968" y="3176"/>
                <a:ext cx="2064" cy="920"/>
              </a:xfrm>
              <a:prstGeom prst="ellipse">
                <a:avLst/>
              </a:prstGeom>
              <a:solidFill>
                <a:srgbClr val="FF9900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81" name="Text Box 27"/>
              <p:cNvSpPr txBox="1">
                <a:spLocks noChangeArrowheads="1"/>
              </p:cNvSpPr>
              <p:nvPr/>
            </p:nvSpPr>
            <p:spPr bwMode="auto">
              <a:xfrm>
                <a:off x="1402" y="3818"/>
                <a:ext cx="831" cy="231"/>
              </a:xfrm>
              <a:prstGeom prst="rect">
                <a:avLst/>
              </a:prstGeom>
              <a:solidFill>
                <a:srgbClr val="FF9900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FFFF66"/>
                    </a:solidFill>
                    <a:latin typeface="Comic Sans MS" pitchFamily="66" charset="0"/>
                  </a:rPr>
                  <a:t>all inputs</a:t>
                </a:r>
                <a:endParaRPr lang="en-GB" altLang="zh-CN">
                  <a:solidFill>
                    <a:srgbClr val="FFFF66"/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40966" name="Group 28"/>
            <p:cNvGrpSpPr>
              <a:grpSpLocks/>
            </p:cNvGrpSpPr>
            <p:nvPr/>
          </p:nvGrpSpPr>
          <p:grpSpPr bwMode="auto">
            <a:xfrm>
              <a:off x="2869" y="2800"/>
              <a:ext cx="2736" cy="1176"/>
              <a:chOff x="1496" y="3144"/>
              <a:chExt cx="2736" cy="1176"/>
            </a:xfrm>
          </p:grpSpPr>
          <p:sp>
            <p:nvSpPr>
              <p:cNvPr id="40976" name="Line 29"/>
              <p:cNvSpPr>
                <a:spLocks noChangeShapeType="1"/>
              </p:cNvSpPr>
              <p:nvPr/>
            </p:nvSpPr>
            <p:spPr bwMode="auto">
              <a:xfrm>
                <a:off x="1496" y="3144"/>
                <a:ext cx="1424" cy="528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0977" name="Line 30"/>
              <p:cNvSpPr>
                <a:spLocks noChangeShapeType="1"/>
              </p:cNvSpPr>
              <p:nvPr/>
            </p:nvSpPr>
            <p:spPr bwMode="auto">
              <a:xfrm flipH="1">
                <a:off x="2848" y="3680"/>
                <a:ext cx="64" cy="64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0978" name="Line 31"/>
              <p:cNvSpPr>
                <a:spLocks noChangeShapeType="1"/>
              </p:cNvSpPr>
              <p:nvPr/>
            </p:nvSpPr>
            <p:spPr bwMode="auto">
              <a:xfrm flipV="1">
                <a:off x="2912" y="3216"/>
                <a:ext cx="1320" cy="46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0979" name="Line 32"/>
              <p:cNvSpPr>
                <a:spLocks noChangeShapeType="1"/>
              </p:cNvSpPr>
              <p:nvPr/>
            </p:nvSpPr>
            <p:spPr bwMode="auto">
              <a:xfrm>
                <a:off x="3352" y="3528"/>
                <a:ext cx="544" cy="632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0967" name="Group 33"/>
            <p:cNvGrpSpPr>
              <a:grpSpLocks/>
            </p:cNvGrpSpPr>
            <p:nvPr/>
          </p:nvGrpSpPr>
          <p:grpSpPr bwMode="auto">
            <a:xfrm>
              <a:off x="3661" y="2945"/>
              <a:ext cx="1596" cy="785"/>
              <a:chOff x="2288" y="3289"/>
              <a:chExt cx="1596" cy="785"/>
            </a:xfrm>
          </p:grpSpPr>
          <p:sp>
            <p:nvSpPr>
              <p:cNvPr id="40968" name="Oval 34"/>
              <p:cNvSpPr>
                <a:spLocks noChangeArrowheads="1"/>
              </p:cNvSpPr>
              <p:nvPr/>
            </p:nvSpPr>
            <p:spPr bwMode="auto">
              <a:xfrm>
                <a:off x="2856" y="3352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69" name="Text Box 35"/>
              <p:cNvSpPr txBox="1">
                <a:spLocks noChangeArrowheads="1"/>
              </p:cNvSpPr>
              <p:nvPr/>
            </p:nvSpPr>
            <p:spPr bwMode="auto">
              <a:xfrm>
                <a:off x="2876" y="3289"/>
                <a:ext cx="231" cy="21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1"/>
                    </a:solidFill>
                    <a:latin typeface="Comic Sans MS" pitchFamily="66" charset="0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latin typeface="Comic Sans MS" pitchFamily="66" charset="0"/>
                  </a:rPr>
                  <a:t>1</a:t>
                </a:r>
                <a:endParaRPr lang="en-GB" altLang="zh-CN" sz="2000" baseline="-2500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0970" name="Oval 36"/>
              <p:cNvSpPr>
                <a:spLocks noChangeArrowheads="1"/>
              </p:cNvSpPr>
              <p:nvPr/>
            </p:nvSpPr>
            <p:spPr bwMode="auto">
              <a:xfrm>
                <a:off x="3624" y="3576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71" name="Text Box 37"/>
              <p:cNvSpPr txBox="1">
                <a:spLocks noChangeArrowheads="1"/>
              </p:cNvSpPr>
              <p:nvPr/>
            </p:nvSpPr>
            <p:spPr bwMode="auto">
              <a:xfrm>
                <a:off x="3635" y="3513"/>
                <a:ext cx="249" cy="21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1"/>
                    </a:solidFill>
                    <a:latin typeface="Comic Sans MS" pitchFamily="66" charset="0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latin typeface="Comic Sans MS" pitchFamily="66" charset="0"/>
                  </a:rPr>
                  <a:t>4</a:t>
                </a:r>
                <a:endParaRPr lang="en-GB" altLang="zh-CN" sz="2000" baseline="-2500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0972" name="Oval 38"/>
              <p:cNvSpPr>
                <a:spLocks noChangeArrowheads="1"/>
              </p:cNvSpPr>
              <p:nvPr/>
            </p:nvSpPr>
            <p:spPr bwMode="auto">
              <a:xfrm>
                <a:off x="2288" y="372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73" name="Text Box 39"/>
              <p:cNvSpPr txBox="1">
                <a:spLocks noChangeArrowheads="1"/>
              </p:cNvSpPr>
              <p:nvPr/>
            </p:nvSpPr>
            <p:spPr bwMode="auto">
              <a:xfrm>
                <a:off x="2298" y="3657"/>
                <a:ext cx="250" cy="21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1"/>
                    </a:solidFill>
                    <a:latin typeface="Comic Sans MS" pitchFamily="66" charset="0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latin typeface="Comic Sans MS" pitchFamily="66" charset="0"/>
                  </a:rPr>
                  <a:t>2</a:t>
                </a:r>
                <a:endParaRPr lang="en-GB" altLang="zh-CN" sz="2000" baseline="-2500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0974" name="Oval 40"/>
              <p:cNvSpPr>
                <a:spLocks noChangeArrowheads="1"/>
              </p:cNvSpPr>
              <p:nvPr/>
            </p:nvSpPr>
            <p:spPr bwMode="auto">
              <a:xfrm>
                <a:off x="3080" y="380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75" name="Text Box 41"/>
              <p:cNvSpPr txBox="1">
                <a:spLocks noChangeArrowheads="1"/>
              </p:cNvSpPr>
              <p:nvPr/>
            </p:nvSpPr>
            <p:spPr bwMode="auto">
              <a:xfrm>
                <a:off x="3108" y="3737"/>
                <a:ext cx="215" cy="33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1"/>
                    </a:solidFill>
                    <a:latin typeface="Comic Sans MS" pitchFamily="66" charset="0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latin typeface="Comic Sans MS" pitchFamily="66" charset="0"/>
                  </a:rPr>
                  <a:t>3</a:t>
                </a:r>
                <a:endParaRPr lang="en-GB" altLang="zh-CN" sz="2000" baseline="-2500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260350"/>
            <a:ext cx="61007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EFSM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-2</a:t>
            </a:r>
          </a:p>
        </p:txBody>
      </p:sp>
      <p:pic>
        <p:nvPicPr>
          <p:cNvPr id="211970" name="Picture 4" descr="3-16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813" y="1283403"/>
            <a:ext cx="5545137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971" name="文本框 1"/>
          <p:cNvSpPr txBox="1">
            <a:spLocks noChangeArrowheads="1"/>
          </p:cNvSpPr>
          <p:nvPr/>
        </p:nvSpPr>
        <p:spPr bwMode="auto">
          <a:xfrm>
            <a:off x="6227763" y="2852738"/>
            <a:ext cx="339725" cy="2778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1200" i="0">
                <a:solidFill>
                  <a:srgbClr val="800000"/>
                </a:solidFill>
              </a:rPr>
              <a:t>上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EFSM</a:t>
            </a:r>
            <a:r>
              <a:rPr lang="zh-CN" altLang="en-US" dirty="0"/>
              <a:t>的测试的输入应该包含两部分：测试输入序列及其包含的变量值</a:t>
            </a:r>
            <a:endParaRPr lang="en-US" altLang="zh-CN" dirty="0"/>
          </a:p>
          <a:p>
            <a:r>
              <a:rPr lang="zh-CN" altLang="en-US" dirty="0"/>
              <a:t>手工选取这些测试数据十分繁琐，一般需要采用自动选取的方法，如聚类方法，二叉树遍历等方法</a:t>
            </a:r>
            <a:endParaRPr lang="en-US" altLang="zh-CN" dirty="0"/>
          </a:p>
          <a:p>
            <a:r>
              <a:rPr lang="zh-CN" altLang="en-US" dirty="0"/>
              <a:t>为实用软件编写状态机的工作比较复杂，需要投入大量时间，精力才能描述状态机中的各种状态，需要开发一些工具自动生成有限状态机的框架代码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1629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1214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EFSM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工具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- FSME</a:t>
            </a:r>
          </a:p>
        </p:txBody>
      </p:sp>
      <p:pic>
        <p:nvPicPr>
          <p:cNvPr id="221186" name="Picture 2" descr="图2 可视化的FS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17625"/>
            <a:ext cx="7092950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863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Rectangle 8"/>
          <p:cNvSpPr>
            <a:spLocks noChangeArrowheads="1"/>
          </p:cNvSpPr>
          <p:nvPr/>
        </p:nvSpPr>
        <p:spPr bwMode="auto">
          <a:xfrm>
            <a:off x="3995738" y="6308725"/>
            <a:ext cx="4191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762000">
              <a:spcBef>
                <a:spcPct val="50000"/>
              </a:spcBef>
            </a:pPr>
            <a:r>
              <a:rPr lang="zh-CN" altLang="de-DE" sz="1200">
                <a:solidFill>
                  <a:srgbClr val="4D4D4D"/>
                </a:solidFill>
                <a:latin typeface="Times New Roman" pitchFamily="18" charset="0"/>
              </a:rPr>
              <a:t>来源</a:t>
            </a:r>
            <a:r>
              <a:rPr lang="de-DE" altLang="zh-CN" sz="1200">
                <a:solidFill>
                  <a:srgbClr val="4D4D4D"/>
                </a:solidFill>
                <a:latin typeface="Times New Roman" pitchFamily="18" charset="0"/>
              </a:rPr>
              <a:t>: nach Spillner, Linz: Basiswissen Softwaretest, 2005</a:t>
            </a:r>
          </a:p>
        </p:txBody>
      </p:sp>
      <p:grpSp>
        <p:nvGrpSpPr>
          <p:cNvPr id="2095" name="Group 15"/>
          <p:cNvGrpSpPr>
            <a:grpSpLocks/>
          </p:cNvGrpSpPr>
          <p:nvPr/>
        </p:nvGrpSpPr>
        <p:grpSpPr bwMode="auto">
          <a:xfrm>
            <a:off x="763588" y="1398588"/>
            <a:ext cx="7810500" cy="4932362"/>
            <a:chOff x="528" y="808"/>
            <a:chExt cx="4920" cy="3107"/>
          </a:xfrm>
        </p:grpSpPr>
        <p:sp>
          <p:nvSpPr>
            <p:cNvPr id="2097" name="Rectangle 16"/>
            <p:cNvSpPr>
              <a:spLocks noChangeArrowheads="1"/>
            </p:cNvSpPr>
            <p:nvPr/>
          </p:nvSpPr>
          <p:spPr bwMode="auto">
            <a:xfrm>
              <a:off x="528" y="1290"/>
              <a:ext cx="4637" cy="1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098" name="Rectangle 1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76" y="808"/>
              <a:ext cx="42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CN" altLang="en-US" b="1">
                  <a:solidFill>
                    <a:srgbClr val="231E60"/>
                  </a:solidFill>
                  <a:latin typeface="华文楷体" pitchFamily="2" charset="-122"/>
                  <a:ea typeface="华文楷体" pitchFamily="2" charset="-122"/>
                </a:rPr>
                <a:t>一个堆栈的</a:t>
              </a:r>
              <a:r>
                <a:rPr lang="zh-CN" altLang="en-US" b="1" u="sng">
                  <a:solidFill>
                    <a:srgbClr val="231E60"/>
                  </a:solidFill>
                  <a:latin typeface="华文楷体" pitchFamily="2" charset="-122"/>
                  <a:ea typeface="华文楷体" pitchFamily="2" charset="-122"/>
                </a:rPr>
                <a:t>状态图</a:t>
              </a:r>
              <a:r>
                <a:rPr lang="en-US" altLang="zh-CN" b="1" u="sng">
                  <a:solidFill>
                    <a:srgbClr val="231E60"/>
                  </a:solidFill>
                  <a:latin typeface="华文楷体" pitchFamily="2" charset="-122"/>
                  <a:ea typeface="华文楷体" pitchFamily="2" charset="-122"/>
                </a:rPr>
                <a:t>(state diagram)</a:t>
              </a:r>
              <a:endParaRPr lang="de-DE" altLang="zh-TW" b="1" u="sng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099" name="Rectangle 18"/>
            <p:cNvSpPr>
              <a:spLocks noChangeArrowheads="1"/>
            </p:cNvSpPr>
            <p:nvPr/>
          </p:nvSpPr>
          <p:spPr bwMode="auto">
            <a:xfrm>
              <a:off x="1248" y="1104"/>
              <a:ext cx="3840" cy="281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00" name="Group 19"/>
            <p:cNvGrpSpPr>
              <a:grpSpLocks/>
            </p:cNvGrpSpPr>
            <p:nvPr/>
          </p:nvGrpSpPr>
          <p:grpSpPr bwMode="auto">
            <a:xfrm>
              <a:off x="2912" y="1633"/>
              <a:ext cx="572" cy="469"/>
              <a:chOff x="2912" y="1633"/>
              <a:chExt cx="572" cy="469"/>
            </a:xfrm>
          </p:grpSpPr>
          <p:sp>
            <p:nvSpPr>
              <p:cNvPr id="2176" name="Freeform 20"/>
              <p:cNvSpPr>
                <a:spLocks/>
              </p:cNvSpPr>
              <p:nvPr/>
            </p:nvSpPr>
            <p:spPr bwMode="auto">
              <a:xfrm>
                <a:off x="2912" y="1633"/>
                <a:ext cx="572" cy="469"/>
              </a:xfrm>
              <a:custGeom>
                <a:avLst/>
                <a:gdLst>
                  <a:gd name="T0" fmla="*/ 0 w 1145"/>
                  <a:gd name="T1" fmla="*/ 1 h 938"/>
                  <a:gd name="T2" fmla="*/ 0 w 1145"/>
                  <a:gd name="T3" fmla="*/ 1 h 938"/>
                  <a:gd name="T4" fmla="*/ 0 w 1145"/>
                  <a:gd name="T5" fmla="*/ 1 h 938"/>
                  <a:gd name="T6" fmla="*/ 0 w 1145"/>
                  <a:gd name="T7" fmla="*/ 1 h 938"/>
                  <a:gd name="T8" fmla="*/ 0 w 1145"/>
                  <a:gd name="T9" fmla="*/ 1 h 938"/>
                  <a:gd name="T10" fmla="*/ 0 w 1145"/>
                  <a:gd name="T11" fmla="*/ 1 h 938"/>
                  <a:gd name="T12" fmla="*/ 0 w 1145"/>
                  <a:gd name="T13" fmla="*/ 1 h 938"/>
                  <a:gd name="T14" fmla="*/ 0 w 1145"/>
                  <a:gd name="T15" fmla="*/ 1 h 938"/>
                  <a:gd name="T16" fmla="*/ 0 w 1145"/>
                  <a:gd name="T17" fmla="*/ 1 h 938"/>
                  <a:gd name="T18" fmla="*/ 0 w 1145"/>
                  <a:gd name="T19" fmla="*/ 1 h 938"/>
                  <a:gd name="T20" fmla="*/ 0 w 1145"/>
                  <a:gd name="T21" fmla="*/ 1 h 938"/>
                  <a:gd name="T22" fmla="*/ 0 w 1145"/>
                  <a:gd name="T23" fmla="*/ 1 h 938"/>
                  <a:gd name="T24" fmla="*/ 0 w 1145"/>
                  <a:gd name="T25" fmla="*/ 1 h 938"/>
                  <a:gd name="T26" fmla="*/ 0 w 1145"/>
                  <a:gd name="T27" fmla="*/ 1 h 938"/>
                  <a:gd name="T28" fmla="*/ 0 w 1145"/>
                  <a:gd name="T29" fmla="*/ 1 h 938"/>
                  <a:gd name="T30" fmla="*/ 0 w 1145"/>
                  <a:gd name="T31" fmla="*/ 1 h 938"/>
                  <a:gd name="T32" fmla="*/ 0 w 1145"/>
                  <a:gd name="T33" fmla="*/ 1 h 938"/>
                  <a:gd name="T34" fmla="*/ 0 w 1145"/>
                  <a:gd name="T35" fmla="*/ 1 h 938"/>
                  <a:gd name="T36" fmla="*/ 0 w 1145"/>
                  <a:gd name="T37" fmla="*/ 1 h 938"/>
                  <a:gd name="T38" fmla="*/ 0 w 1145"/>
                  <a:gd name="T39" fmla="*/ 1 h 938"/>
                  <a:gd name="T40" fmla="*/ 0 w 1145"/>
                  <a:gd name="T41" fmla="*/ 1 h 938"/>
                  <a:gd name="T42" fmla="*/ 0 w 1145"/>
                  <a:gd name="T43" fmla="*/ 1 h 938"/>
                  <a:gd name="T44" fmla="*/ 0 w 1145"/>
                  <a:gd name="T45" fmla="*/ 1 h 938"/>
                  <a:gd name="T46" fmla="*/ 0 w 1145"/>
                  <a:gd name="T47" fmla="*/ 1 h 938"/>
                  <a:gd name="T48" fmla="*/ 0 w 1145"/>
                  <a:gd name="T49" fmla="*/ 1 h 938"/>
                  <a:gd name="T50" fmla="*/ 0 w 1145"/>
                  <a:gd name="T51" fmla="*/ 1 h 938"/>
                  <a:gd name="T52" fmla="*/ 0 w 1145"/>
                  <a:gd name="T53" fmla="*/ 1 h 938"/>
                  <a:gd name="T54" fmla="*/ 0 w 1145"/>
                  <a:gd name="T55" fmla="*/ 1 h 938"/>
                  <a:gd name="T56" fmla="*/ 0 w 1145"/>
                  <a:gd name="T57" fmla="*/ 1 h 938"/>
                  <a:gd name="T58" fmla="*/ 0 w 1145"/>
                  <a:gd name="T59" fmla="*/ 1 h 938"/>
                  <a:gd name="T60" fmla="*/ 0 w 1145"/>
                  <a:gd name="T61" fmla="*/ 1 h 938"/>
                  <a:gd name="T62" fmla="*/ 0 w 1145"/>
                  <a:gd name="T63" fmla="*/ 1 h 938"/>
                  <a:gd name="T64" fmla="*/ 0 w 1145"/>
                  <a:gd name="T65" fmla="*/ 1 h 938"/>
                  <a:gd name="T66" fmla="*/ 0 w 1145"/>
                  <a:gd name="T67" fmla="*/ 1 h 938"/>
                  <a:gd name="T68" fmla="*/ 0 w 1145"/>
                  <a:gd name="T69" fmla="*/ 1 h 938"/>
                  <a:gd name="T70" fmla="*/ 0 w 1145"/>
                  <a:gd name="T71" fmla="*/ 1 h 938"/>
                  <a:gd name="T72" fmla="*/ 0 w 1145"/>
                  <a:gd name="T73" fmla="*/ 1 h 938"/>
                  <a:gd name="T74" fmla="*/ 0 w 1145"/>
                  <a:gd name="T75" fmla="*/ 1 h 938"/>
                  <a:gd name="T76" fmla="*/ 0 w 1145"/>
                  <a:gd name="T77" fmla="*/ 1 h 938"/>
                  <a:gd name="T78" fmla="*/ 0 w 1145"/>
                  <a:gd name="T79" fmla="*/ 1 h 938"/>
                  <a:gd name="T80" fmla="*/ 0 w 1145"/>
                  <a:gd name="T81" fmla="*/ 1 h 938"/>
                  <a:gd name="T82" fmla="*/ 0 w 1145"/>
                  <a:gd name="T83" fmla="*/ 1 h 938"/>
                  <a:gd name="T84" fmla="*/ 0 w 1145"/>
                  <a:gd name="T85" fmla="*/ 1 h 938"/>
                  <a:gd name="T86" fmla="*/ 0 w 1145"/>
                  <a:gd name="T87" fmla="*/ 0 h 938"/>
                  <a:gd name="T88" fmla="*/ 0 w 1145"/>
                  <a:gd name="T89" fmla="*/ 1 h 938"/>
                  <a:gd name="T90" fmla="*/ 0 w 1145"/>
                  <a:gd name="T91" fmla="*/ 1 h 938"/>
                  <a:gd name="T92" fmla="*/ 0 w 1145"/>
                  <a:gd name="T93" fmla="*/ 1 h 938"/>
                  <a:gd name="T94" fmla="*/ 0 w 1145"/>
                  <a:gd name="T95" fmla="*/ 1 h 938"/>
                  <a:gd name="T96" fmla="*/ 0 w 1145"/>
                  <a:gd name="T97" fmla="*/ 1 h 938"/>
                  <a:gd name="T98" fmla="*/ 0 w 1145"/>
                  <a:gd name="T99" fmla="*/ 1 h 938"/>
                  <a:gd name="T100" fmla="*/ 0 w 1145"/>
                  <a:gd name="T101" fmla="*/ 1 h 938"/>
                  <a:gd name="T102" fmla="*/ 0 w 1145"/>
                  <a:gd name="T103" fmla="*/ 1 h 938"/>
                  <a:gd name="T104" fmla="*/ 0 w 1145"/>
                  <a:gd name="T105" fmla="*/ 1 h 938"/>
                  <a:gd name="T106" fmla="*/ 0 w 1145"/>
                  <a:gd name="T107" fmla="*/ 1 h 938"/>
                  <a:gd name="T108" fmla="*/ 0 w 1145"/>
                  <a:gd name="T109" fmla="*/ 1 h 938"/>
                  <a:gd name="T110" fmla="*/ 0 w 1145"/>
                  <a:gd name="T111" fmla="*/ 1 h 938"/>
                  <a:gd name="T112" fmla="*/ 0 w 1145"/>
                  <a:gd name="T113" fmla="*/ 1 h 93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45"/>
                  <a:gd name="T172" fmla="*/ 0 h 938"/>
                  <a:gd name="T173" fmla="*/ 1145 w 1145"/>
                  <a:gd name="T174" fmla="*/ 938 h 93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45" h="938">
                    <a:moveTo>
                      <a:pt x="273" y="876"/>
                    </a:moveTo>
                    <a:lnTo>
                      <a:pt x="294" y="848"/>
                    </a:lnTo>
                    <a:lnTo>
                      <a:pt x="219" y="804"/>
                    </a:lnTo>
                    <a:lnTo>
                      <a:pt x="213" y="819"/>
                    </a:lnTo>
                    <a:lnTo>
                      <a:pt x="226" y="807"/>
                    </a:lnTo>
                    <a:lnTo>
                      <a:pt x="192" y="784"/>
                    </a:lnTo>
                    <a:lnTo>
                      <a:pt x="160" y="761"/>
                    </a:lnTo>
                    <a:lnTo>
                      <a:pt x="131" y="736"/>
                    </a:lnTo>
                    <a:lnTo>
                      <a:pt x="106" y="708"/>
                    </a:lnTo>
                    <a:lnTo>
                      <a:pt x="91" y="720"/>
                    </a:lnTo>
                    <a:lnTo>
                      <a:pt x="109" y="713"/>
                    </a:lnTo>
                    <a:lnTo>
                      <a:pt x="88" y="684"/>
                    </a:lnTo>
                    <a:lnTo>
                      <a:pt x="71" y="652"/>
                    </a:lnTo>
                    <a:lnTo>
                      <a:pt x="58" y="616"/>
                    </a:lnTo>
                    <a:lnTo>
                      <a:pt x="47" y="575"/>
                    </a:lnTo>
                    <a:lnTo>
                      <a:pt x="29" y="582"/>
                    </a:lnTo>
                    <a:lnTo>
                      <a:pt x="48" y="582"/>
                    </a:lnTo>
                    <a:lnTo>
                      <a:pt x="42" y="538"/>
                    </a:lnTo>
                    <a:lnTo>
                      <a:pt x="39" y="492"/>
                    </a:lnTo>
                    <a:lnTo>
                      <a:pt x="40" y="447"/>
                    </a:lnTo>
                    <a:lnTo>
                      <a:pt x="45" y="402"/>
                    </a:lnTo>
                    <a:lnTo>
                      <a:pt x="26" y="402"/>
                    </a:lnTo>
                    <a:lnTo>
                      <a:pt x="44" y="408"/>
                    </a:lnTo>
                    <a:lnTo>
                      <a:pt x="55" y="365"/>
                    </a:lnTo>
                    <a:lnTo>
                      <a:pt x="71" y="326"/>
                    </a:lnTo>
                    <a:lnTo>
                      <a:pt x="82" y="306"/>
                    </a:lnTo>
                    <a:lnTo>
                      <a:pt x="95" y="286"/>
                    </a:lnTo>
                    <a:lnTo>
                      <a:pt x="107" y="266"/>
                    </a:lnTo>
                    <a:lnTo>
                      <a:pt x="90" y="259"/>
                    </a:lnTo>
                    <a:lnTo>
                      <a:pt x="104" y="272"/>
                    </a:lnTo>
                    <a:lnTo>
                      <a:pt x="120" y="252"/>
                    </a:lnTo>
                    <a:lnTo>
                      <a:pt x="155" y="212"/>
                    </a:lnTo>
                    <a:lnTo>
                      <a:pt x="197" y="174"/>
                    </a:lnTo>
                    <a:lnTo>
                      <a:pt x="240" y="137"/>
                    </a:lnTo>
                    <a:lnTo>
                      <a:pt x="285" y="106"/>
                    </a:lnTo>
                    <a:lnTo>
                      <a:pt x="307" y="92"/>
                    </a:lnTo>
                    <a:lnTo>
                      <a:pt x="293" y="79"/>
                    </a:lnTo>
                    <a:lnTo>
                      <a:pt x="301" y="95"/>
                    </a:lnTo>
                    <a:lnTo>
                      <a:pt x="323" y="84"/>
                    </a:lnTo>
                    <a:lnTo>
                      <a:pt x="345" y="72"/>
                    </a:lnTo>
                    <a:lnTo>
                      <a:pt x="368" y="62"/>
                    </a:lnTo>
                    <a:lnTo>
                      <a:pt x="412" y="48"/>
                    </a:lnTo>
                    <a:lnTo>
                      <a:pt x="459" y="38"/>
                    </a:lnTo>
                    <a:lnTo>
                      <a:pt x="452" y="23"/>
                    </a:lnTo>
                    <a:lnTo>
                      <a:pt x="452" y="40"/>
                    </a:lnTo>
                    <a:lnTo>
                      <a:pt x="502" y="35"/>
                    </a:lnTo>
                    <a:lnTo>
                      <a:pt x="551" y="34"/>
                    </a:lnTo>
                    <a:lnTo>
                      <a:pt x="601" y="37"/>
                    </a:lnTo>
                    <a:lnTo>
                      <a:pt x="650" y="42"/>
                    </a:lnTo>
                    <a:lnTo>
                      <a:pt x="650" y="26"/>
                    </a:lnTo>
                    <a:lnTo>
                      <a:pt x="644" y="41"/>
                    </a:lnTo>
                    <a:lnTo>
                      <a:pt x="692" y="51"/>
                    </a:lnTo>
                    <a:lnTo>
                      <a:pt x="737" y="62"/>
                    </a:lnTo>
                    <a:lnTo>
                      <a:pt x="757" y="69"/>
                    </a:lnTo>
                    <a:lnTo>
                      <a:pt x="780" y="78"/>
                    </a:lnTo>
                    <a:lnTo>
                      <a:pt x="823" y="99"/>
                    </a:lnTo>
                    <a:lnTo>
                      <a:pt x="866" y="123"/>
                    </a:lnTo>
                    <a:lnTo>
                      <a:pt x="874" y="108"/>
                    </a:lnTo>
                    <a:lnTo>
                      <a:pt x="859" y="120"/>
                    </a:lnTo>
                    <a:lnTo>
                      <a:pt x="903" y="149"/>
                    </a:lnTo>
                    <a:lnTo>
                      <a:pt x="941" y="177"/>
                    </a:lnTo>
                    <a:lnTo>
                      <a:pt x="978" y="207"/>
                    </a:lnTo>
                    <a:lnTo>
                      <a:pt x="1010" y="236"/>
                    </a:lnTo>
                    <a:lnTo>
                      <a:pt x="1035" y="262"/>
                    </a:lnTo>
                    <a:lnTo>
                      <a:pt x="1057" y="289"/>
                    </a:lnTo>
                    <a:lnTo>
                      <a:pt x="1072" y="276"/>
                    </a:lnTo>
                    <a:lnTo>
                      <a:pt x="1054" y="283"/>
                    </a:lnTo>
                    <a:lnTo>
                      <a:pt x="1070" y="309"/>
                    </a:lnTo>
                    <a:lnTo>
                      <a:pt x="1085" y="334"/>
                    </a:lnTo>
                    <a:lnTo>
                      <a:pt x="1094" y="359"/>
                    </a:lnTo>
                    <a:lnTo>
                      <a:pt x="1101" y="385"/>
                    </a:lnTo>
                    <a:lnTo>
                      <a:pt x="1118" y="378"/>
                    </a:lnTo>
                    <a:lnTo>
                      <a:pt x="1099" y="378"/>
                    </a:lnTo>
                    <a:lnTo>
                      <a:pt x="1104" y="403"/>
                    </a:lnTo>
                    <a:lnTo>
                      <a:pt x="1107" y="429"/>
                    </a:lnTo>
                    <a:lnTo>
                      <a:pt x="1107" y="454"/>
                    </a:lnTo>
                    <a:lnTo>
                      <a:pt x="1105" y="480"/>
                    </a:lnTo>
                    <a:lnTo>
                      <a:pt x="1101" y="504"/>
                    </a:lnTo>
                    <a:lnTo>
                      <a:pt x="1120" y="504"/>
                    </a:lnTo>
                    <a:lnTo>
                      <a:pt x="1102" y="497"/>
                    </a:lnTo>
                    <a:lnTo>
                      <a:pt x="1094" y="521"/>
                    </a:lnTo>
                    <a:lnTo>
                      <a:pt x="1085" y="546"/>
                    </a:lnTo>
                    <a:lnTo>
                      <a:pt x="1073" y="570"/>
                    </a:lnTo>
                    <a:lnTo>
                      <a:pt x="1061" y="596"/>
                    </a:lnTo>
                    <a:lnTo>
                      <a:pt x="1046" y="623"/>
                    </a:lnTo>
                    <a:lnTo>
                      <a:pt x="1032" y="651"/>
                    </a:lnTo>
                    <a:lnTo>
                      <a:pt x="1016" y="682"/>
                    </a:lnTo>
                    <a:lnTo>
                      <a:pt x="1000" y="715"/>
                    </a:lnTo>
                    <a:lnTo>
                      <a:pt x="963" y="781"/>
                    </a:lnTo>
                    <a:lnTo>
                      <a:pt x="922" y="852"/>
                    </a:lnTo>
                    <a:lnTo>
                      <a:pt x="880" y="923"/>
                    </a:lnTo>
                    <a:lnTo>
                      <a:pt x="914" y="938"/>
                    </a:lnTo>
                    <a:lnTo>
                      <a:pt x="957" y="865"/>
                    </a:lnTo>
                    <a:lnTo>
                      <a:pt x="998" y="794"/>
                    </a:lnTo>
                    <a:lnTo>
                      <a:pt x="1035" y="727"/>
                    </a:lnTo>
                    <a:lnTo>
                      <a:pt x="1051" y="695"/>
                    </a:lnTo>
                    <a:lnTo>
                      <a:pt x="1067" y="665"/>
                    </a:lnTo>
                    <a:lnTo>
                      <a:pt x="1081" y="635"/>
                    </a:lnTo>
                    <a:lnTo>
                      <a:pt x="1096" y="609"/>
                    </a:lnTo>
                    <a:lnTo>
                      <a:pt x="1109" y="583"/>
                    </a:lnTo>
                    <a:lnTo>
                      <a:pt x="1120" y="559"/>
                    </a:lnTo>
                    <a:lnTo>
                      <a:pt x="1129" y="534"/>
                    </a:lnTo>
                    <a:lnTo>
                      <a:pt x="1137" y="509"/>
                    </a:lnTo>
                    <a:lnTo>
                      <a:pt x="1139" y="504"/>
                    </a:lnTo>
                    <a:lnTo>
                      <a:pt x="1144" y="480"/>
                    </a:lnTo>
                    <a:lnTo>
                      <a:pt x="1145" y="454"/>
                    </a:lnTo>
                    <a:lnTo>
                      <a:pt x="1145" y="429"/>
                    </a:lnTo>
                    <a:lnTo>
                      <a:pt x="1142" y="403"/>
                    </a:lnTo>
                    <a:lnTo>
                      <a:pt x="1137" y="378"/>
                    </a:lnTo>
                    <a:lnTo>
                      <a:pt x="1136" y="372"/>
                    </a:lnTo>
                    <a:lnTo>
                      <a:pt x="1129" y="347"/>
                    </a:lnTo>
                    <a:lnTo>
                      <a:pt x="1120" y="321"/>
                    </a:lnTo>
                    <a:lnTo>
                      <a:pt x="1105" y="296"/>
                    </a:lnTo>
                    <a:lnTo>
                      <a:pt x="1089" y="270"/>
                    </a:lnTo>
                    <a:lnTo>
                      <a:pt x="1085" y="265"/>
                    </a:lnTo>
                    <a:lnTo>
                      <a:pt x="1064" y="241"/>
                    </a:lnTo>
                    <a:lnTo>
                      <a:pt x="1037" y="212"/>
                    </a:lnTo>
                    <a:lnTo>
                      <a:pt x="1005" y="183"/>
                    </a:lnTo>
                    <a:lnTo>
                      <a:pt x="968" y="153"/>
                    </a:lnTo>
                    <a:lnTo>
                      <a:pt x="930" y="125"/>
                    </a:lnTo>
                    <a:lnTo>
                      <a:pt x="887" y="96"/>
                    </a:lnTo>
                    <a:lnTo>
                      <a:pt x="880" y="92"/>
                    </a:lnTo>
                    <a:lnTo>
                      <a:pt x="837" y="68"/>
                    </a:lnTo>
                    <a:lnTo>
                      <a:pt x="794" y="47"/>
                    </a:lnTo>
                    <a:lnTo>
                      <a:pt x="772" y="38"/>
                    </a:lnTo>
                    <a:lnTo>
                      <a:pt x="749" y="31"/>
                    </a:lnTo>
                    <a:lnTo>
                      <a:pt x="706" y="20"/>
                    </a:lnTo>
                    <a:lnTo>
                      <a:pt x="658" y="10"/>
                    </a:lnTo>
                    <a:lnTo>
                      <a:pt x="650" y="9"/>
                    </a:lnTo>
                    <a:lnTo>
                      <a:pt x="601" y="3"/>
                    </a:lnTo>
                    <a:lnTo>
                      <a:pt x="551" y="0"/>
                    </a:lnTo>
                    <a:lnTo>
                      <a:pt x="502" y="1"/>
                    </a:lnTo>
                    <a:lnTo>
                      <a:pt x="452" y="6"/>
                    </a:lnTo>
                    <a:lnTo>
                      <a:pt x="444" y="7"/>
                    </a:lnTo>
                    <a:lnTo>
                      <a:pt x="398" y="17"/>
                    </a:lnTo>
                    <a:lnTo>
                      <a:pt x="352" y="31"/>
                    </a:lnTo>
                    <a:lnTo>
                      <a:pt x="331" y="41"/>
                    </a:lnTo>
                    <a:lnTo>
                      <a:pt x="309" y="52"/>
                    </a:lnTo>
                    <a:lnTo>
                      <a:pt x="286" y="64"/>
                    </a:lnTo>
                    <a:lnTo>
                      <a:pt x="280" y="68"/>
                    </a:lnTo>
                    <a:lnTo>
                      <a:pt x="258" y="82"/>
                    </a:lnTo>
                    <a:lnTo>
                      <a:pt x="213" y="113"/>
                    </a:lnTo>
                    <a:lnTo>
                      <a:pt x="170" y="150"/>
                    </a:lnTo>
                    <a:lnTo>
                      <a:pt x="128" y="188"/>
                    </a:lnTo>
                    <a:lnTo>
                      <a:pt x="93" y="228"/>
                    </a:lnTo>
                    <a:lnTo>
                      <a:pt x="77" y="248"/>
                    </a:lnTo>
                    <a:lnTo>
                      <a:pt x="72" y="253"/>
                    </a:lnTo>
                    <a:lnTo>
                      <a:pt x="60" y="273"/>
                    </a:lnTo>
                    <a:lnTo>
                      <a:pt x="47" y="293"/>
                    </a:lnTo>
                    <a:lnTo>
                      <a:pt x="36" y="311"/>
                    </a:lnTo>
                    <a:lnTo>
                      <a:pt x="20" y="352"/>
                    </a:lnTo>
                    <a:lnTo>
                      <a:pt x="8" y="395"/>
                    </a:lnTo>
                    <a:lnTo>
                      <a:pt x="7" y="402"/>
                    </a:lnTo>
                    <a:lnTo>
                      <a:pt x="2" y="447"/>
                    </a:lnTo>
                    <a:lnTo>
                      <a:pt x="0" y="492"/>
                    </a:lnTo>
                    <a:lnTo>
                      <a:pt x="4" y="538"/>
                    </a:lnTo>
                    <a:lnTo>
                      <a:pt x="10" y="582"/>
                    </a:lnTo>
                    <a:lnTo>
                      <a:pt x="12" y="587"/>
                    </a:lnTo>
                    <a:lnTo>
                      <a:pt x="23" y="628"/>
                    </a:lnTo>
                    <a:lnTo>
                      <a:pt x="36" y="665"/>
                    </a:lnTo>
                    <a:lnTo>
                      <a:pt x="53" y="696"/>
                    </a:lnTo>
                    <a:lnTo>
                      <a:pt x="74" y="726"/>
                    </a:lnTo>
                    <a:lnTo>
                      <a:pt x="79" y="732"/>
                    </a:lnTo>
                    <a:lnTo>
                      <a:pt x="104" y="760"/>
                    </a:lnTo>
                    <a:lnTo>
                      <a:pt x="133" y="785"/>
                    </a:lnTo>
                    <a:lnTo>
                      <a:pt x="165" y="808"/>
                    </a:lnTo>
                    <a:lnTo>
                      <a:pt x="198" y="831"/>
                    </a:lnTo>
                    <a:lnTo>
                      <a:pt x="205" y="835"/>
                    </a:lnTo>
                    <a:lnTo>
                      <a:pt x="273" y="8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7" name="Group 21"/>
              <p:cNvGrpSpPr>
                <a:grpSpLocks/>
              </p:cNvGrpSpPr>
              <p:nvPr/>
            </p:nvGrpSpPr>
            <p:grpSpPr bwMode="auto">
              <a:xfrm>
                <a:off x="3360" y="1958"/>
                <a:ext cx="85" cy="139"/>
                <a:chOff x="3360" y="1958"/>
                <a:chExt cx="85" cy="139"/>
              </a:xfrm>
            </p:grpSpPr>
            <p:sp>
              <p:nvSpPr>
                <p:cNvPr id="2178" name="Freeform 22"/>
                <p:cNvSpPr>
                  <a:spLocks/>
                </p:cNvSpPr>
                <p:nvPr/>
              </p:nvSpPr>
              <p:spPr bwMode="auto">
                <a:xfrm>
                  <a:off x="3390" y="1958"/>
                  <a:ext cx="55" cy="77"/>
                </a:xfrm>
                <a:custGeom>
                  <a:avLst/>
                  <a:gdLst>
                    <a:gd name="T0" fmla="*/ 1 w 110"/>
                    <a:gd name="T1" fmla="*/ 1 h 154"/>
                    <a:gd name="T2" fmla="*/ 1 w 110"/>
                    <a:gd name="T3" fmla="*/ 0 h 154"/>
                    <a:gd name="T4" fmla="*/ 0 w 110"/>
                    <a:gd name="T5" fmla="*/ 1 h 154"/>
                    <a:gd name="T6" fmla="*/ 1 w 110"/>
                    <a:gd name="T7" fmla="*/ 1 h 154"/>
                    <a:gd name="T8" fmla="*/ 1 w 110"/>
                    <a:gd name="T9" fmla="*/ 1 h 1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"/>
                    <a:gd name="T16" fmla="*/ 0 h 154"/>
                    <a:gd name="T17" fmla="*/ 110 w 110"/>
                    <a:gd name="T18" fmla="*/ 154 h 1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" h="154">
                      <a:moveTo>
                        <a:pt x="110" y="16"/>
                      </a:moveTo>
                      <a:lnTo>
                        <a:pt x="77" y="0"/>
                      </a:lnTo>
                      <a:lnTo>
                        <a:pt x="0" y="139"/>
                      </a:lnTo>
                      <a:lnTo>
                        <a:pt x="33" y="154"/>
                      </a:lnTo>
                      <a:lnTo>
                        <a:pt x="11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9" name="Freeform 23"/>
                <p:cNvSpPr>
                  <a:spLocks/>
                </p:cNvSpPr>
                <p:nvPr/>
              </p:nvSpPr>
              <p:spPr bwMode="auto">
                <a:xfrm>
                  <a:off x="3360" y="2012"/>
                  <a:ext cx="75" cy="85"/>
                </a:xfrm>
                <a:custGeom>
                  <a:avLst/>
                  <a:gdLst>
                    <a:gd name="T0" fmla="*/ 0 w 152"/>
                    <a:gd name="T1" fmla="*/ 0 h 170"/>
                    <a:gd name="T2" fmla="*/ 0 w 152"/>
                    <a:gd name="T3" fmla="*/ 1 h 170"/>
                    <a:gd name="T4" fmla="*/ 0 w 152"/>
                    <a:gd name="T5" fmla="*/ 1 h 170"/>
                    <a:gd name="T6" fmla="*/ 0 w 152"/>
                    <a:gd name="T7" fmla="*/ 0 h 17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2"/>
                    <a:gd name="T13" fmla="*/ 0 h 170"/>
                    <a:gd name="T14" fmla="*/ 152 w 152"/>
                    <a:gd name="T15" fmla="*/ 170 h 17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2" h="170">
                      <a:moveTo>
                        <a:pt x="0" y="0"/>
                      </a:moveTo>
                      <a:lnTo>
                        <a:pt x="0" y="170"/>
                      </a:lnTo>
                      <a:lnTo>
                        <a:pt x="152" y="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01" name="Group 24"/>
            <p:cNvGrpSpPr>
              <a:grpSpLocks/>
            </p:cNvGrpSpPr>
            <p:nvPr/>
          </p:nvGrpSpPr>
          <p:grpSpPr bwMode="auto">
            <a:xfrm>
              <a:off x="4445" y="1633"/>
              <a:ext cx="572" cy="469"/>
              <a:chOff x="4445" y="1633"/>
              <a:chExt cx="572" cy="469"/>
            </a:xfrm>
          </p:grpSpPr>
          <p:sp>
            <p:nvSpPr>
              <p:cNvPr id="2172" name="Freeform 25"/>
              <p:cNvSpPr>
                <a:spLocks/>
              </p:cNvSpPr>
              <p:nvPr/>
            </p:nvSpPr>
            <p:spPr bwMode="auto">
              <a:xfrm>
                <a:off x="4445" y="1633"/>
                <a:ext cx="572" cy="469"/>
              </a:xfrm>
              <a:custGeom>
                <a:avLst/>
                <a:gdLst>
                  <a:gd name="T0" fmla="*/ 0 w 1145"/>
                  <a:gd name="T1" fmla="*/ 1 h 938"/>
                  <a:gd name="T2" fmla="*/ 0 w 1145"/>
                  <a:gd name="T3" fmla="*/ 1 h 938"/>
                  <a:gd name="T4" fmla="*/ 0 w 1145"/>
                  <a:gd name="T5" fmla="*/ 1 h 938"/>
                  <a:gd name="T6" fmla="*/ 0 w 1145"/>
                  <a:gd name="T7" fmla="*/ 1 h 938"/>
                  <a:gd name="T8" fmla="*/ 0 w 1145"/>
                  <a:gd name="T9" fmla="*/ 1 h 938"/>
                  <a:gd name="T10" fmla="*/ 0 w 1145"/>
                  <a:gd name="T11" fmla="*/ 1 h 938"/>
                  <a:gd name="T12" fmla="*/ 0 w 1145"/>
                  <a:gd name="T13" fmla="*/ 1 h 938"/>
                  <a:gd name="T14" fmla="*/ 0 w 1145"/>
                  <a:gd name="T15" fmla="*/ 1 h 938"/>
                  <a:gd name="T16" fmla="*/ 0 w 1145"/>
                  <a:gd name="T17" fmla="*/ 1 h 938"/>
                  <a:gd name="T18" fmla="*/ 0 w 1145"/>
                  <a:gd name="T19" fmla="*/ 1 h 938"/>
                  <a:gd name="T20" fmla="*/ 0 w 1145"/>
                  <a:gd name="T21" fmla="*/ 1 h 938"/>
                  <a:gd name="T22" fmla="*/ 0 w 1145"/>
                  <a:gd name="T23" fmla="*/ 1 h 938"/>
                  <a:gd name="T24" fmla="*/ 0 w 1145"/>
                  <a:gd name="T25" fmla="*/ 1 h 938"/>
                  <a:gd name="T26" fmla="*/ 0 w 1145"/>
                  <a:gd name="T27" fmla="*/ 1 h 938"/>
                  <a:gd name="T28" fmla="*/ 0 w 1145"/>
                  <a:gd name="T29" fmla="*/ 1 h 938"/>
                  <a:gd name="T30" fmla="*/ 0 w 1145"/>
                  <a:gd name="T31" fmla="*/ 1 h 938"/>
                  <a:gd name="T32" fmla="*/ 0 w 1145"/>
                  <a:gd name="T33" fmla="*/ 1 h 938"/>
                  <a:gd name="T34" fmla="*/ 0 w 1145"/>
                  <a:gd name="T35" fmla="*/ 1 h 938"/>
                  <a:gd name="T36" fmla="*/ 0 w 1145"/>
                  <a:gd name="T37" fmla="*/ 1 h 938"/>
                  <a:gd name="T38" fmla="*/ 0 w 1145"/>
                  <a:gd name="T39" fmla="*/ 1 h 938"/>
                  <a:gd name="T40" fmla="*/ 0 w 1145"/>
                  <a:gd name="T41" fmla="*/ 1 h 938"/>
                  <a:gd name="T42" fmla="*/ 0 w 1145"/>
                  <a:gd name="T43" fmla="*/ 1 h 938"/>
                  <a:gd name="T44" fmla="*/ 0 w 1145"/>
                  <a:gd name="T45" fmla="*/ 1 h 938"/>
                  <a:gd name="T46" fmla="*/ 0 w 1145"/>
                  <a:gd name="T47" fmla="*/ 1 h 938"/>
                  <a:gd name="T48" fmla="*/ 0 w 1145"/>
                  <a:gd name="T49" fmla="*/ 1 h 938"/>
                  <a:gd name="T50" fmla="*/ 0 w 1145"/>
                  <a:gd name="T51" fmla="*/ 1 h 938"/>
                  <a:gd name="T52" fmla="*/ 0 w 1145"/>
                  <a:gd name="T53" fmla="*/ 1 h 938"/>
                  <a:gd name="T54" fmla="*/ 0 w 1145"/>
                  <a:gd name="T55" fmla="*/ 1 h 938"/>
                  <a:gd name="T56" fmla="*/ 0 w 1145"/>
                  <a:gd name="T57" fmla="*/ 1 h 938"/>
                  <a:gd name="T58" fmla="*/ 0 w 1145"/>
                  <a:gd name="T59" fmla="*/ 1 h 938"/>
                  <a:gd name="T60" fmla="*/ 0 w 1145"/>
                  <a:gd name="T61" fmla="*/ 1 h 938"/>
                  <a:gd name="T62" fmla="*/ 0 w 1145"/>
                  <a:gd name="T63" fmla="*/ 1 h 938"/>
                  <a:gd name="T64" fmla="*/ 0 w 1145"/>
                  <a:gd name="T65" fmla="*/ 1 h 938"/>
                  <a:gd name="T66" fmla="*/ 0 w 1145"/>
                  <a:gd name="T67" fmla="*/ 1 h 938"/>
                  <a:gd name="T68" fmla="*/ 0 w 1145"/>
                  <a:gd name="T69" fmla="*/ 1 h 938"/>
                  <a:gd name="T70" fmla="*/ 0 w 1145"/>
                  <a:gd name="T71" fmla="*/ 1 h 938"/>
                  <a:gd name="T72" fmla="*/ 0 w 1145"/>
                  <a:gd name="T73" fmla="*/ 1 h 938"/>
                  <a:gd name="T74" fmla="*/ 0 w 1145"/>
                  <a:gd name="T75" fmla="*/ 1 h 938"/>
                  <a:gd name="T76" fmla="*/ 0 w 1145"/>
                  <a:gd name="T77" fmla="*/ 1 h 938"/>
                  <a:gd name="T78" fmla="*/ 0 w 1145"/>
                  <a:gd name="T79" fmla="*/ 1 h 938"/>
                  <a:gd name="T80" fmla="*/ 0 w 1145"/>
                  <a:gd name="T81" fmla="*/ 1 h 938"/>
                  <a:gd name="T82" fmla="*/ 0 w 1145"/>
                  <a:gd name="T83" fmla="*/ 1 h 938"/>
                  <a:gd name="T84" fmla="*/ 0 w 1145"/>
                  <a:gd name="T85" fmla="*/ 1 h 938"/>
                  <a:gd name="T86" fmla="*/ 0 w 1145"/>
                  <a:gd name="T87" fmla="*/ 0 h 938"/>
                  <a:gd name="T88" fmla="*/ 0 w 1145"/>
                  <a:gd name="T89" fmla="*/ 1 h 938"/>
                  <a:gd name="T90" fmla="*/ 0 w 1145"/>
                  <a:gd name="T91" fmla="*/ 1 h 938"/>
                  <a:gd name="T92" fmla="*/ 0 w 1145"/>
                  <a:gd name="T93" fmla="*/ 1 h 938"/>
                  <a:gd name="T94" fmla="*/ 0 w 1145"/>
                  <a:gd name="T95" fmla="*/ 1 h 938"/>
                  <a:gd name="T96" fmla="*/ 0 w 1145"/>
                  <a:gd name="T97" fmla="*/ 1 h 938"/>
                  <a:gd name="T98" fmla="*/ 0 w 1145"/>
                  <a:gd name="T99" fmla="*/ 1 h 938"/>
                  <a:gd name="T100" fmla="*/ 0 w 1145"/>
                  <a:gd name="T101" fmla="*/ 1 h 938"/>
                  <a:gd name="T102" fmla="*/ 0 w 1145"/>
                  <a:gd name="T103" fmla="*/ 1 h 938"/>
                  <a:gd name="T104" fmla="*/ 0 w 1145"/>
                  <a:gd name="T105" fmla="*/ 1 h 938"/>
                  <a:gd name="T106" fmla="*/ 0 w 1145"/>
                  <a:gd name="T107" fmla="*/ 1 h 938"/>
                  <a:gd name="T108" fmla="*/ 0 w 1145"/>
                  <a:gd name="T109" fmla="*/ 1 h 938"/>
                  <a:gd name="T110" fmla="*/ 0 w 1145"/>
                  <a:gd name="T111" fmla="*/ 1 h 938"/>
                  <a:gd name="T112" fmla="*/ 0 w 1145"/>
                  <a:gd name="T113" fmla="*/ 1 h 93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45"/>
                  <a:gd name="T172" fmla="*/ 0 h 938"/>
                  <a:gd name="T173" fmla="*/ 1145 w 1145"/>
                  <a:gd name="T174" fmla="*/ 938 h 93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45" h="938">
                    <a:moveTo>
                      <a:pt x="273" y="876"/>
                    </a:moveTo>
                    <a:lnTo>
                      <a:pt x="294" y="848"/>
                    </a:lnTo>
                    <a:lnTo>
                      <a:pt x="219" y="804"/>
                    </a:lnTo>
                    <a:lnTo>
                      <a:pt x="212" y="819"/>
                    </a:lnTo>
                    <a:lnTo>
                      <a:pt x="225" y="807"/>
                    </a:lnTo>
                    <a:lnTo>
                      <a:pt x="192" y="784"/>
                    </a:lnTo>
                    <a:lnTo>
                      <a:pt x="160" y="761"/>
                    </a:lnTo>
                    <a:lnTo>
                      <a:pt x="131" y="736"/>
                    </a:lnTo>
                    <a:lnTo>
                      <a:pt x="105" y="708"/>
                    </a:lnTo>
                    <a:lnTo>
                      <a:pt x="91" y="720"/>
                    </a:lnTo>
                    <a:lnTo>
                      <a:pt x="109" y="713"/>
                    </a:lnTo>
                    <a:lnTo>
                      <a:pt x="88" y="684"/>
                    </a:lnTo>
                    <a:lnTo>
                      <a:pt x="70" y="652"/>
                    </a:lnTo>
                    <a:lnTo>
                      <a:pt x="58" y="616"/>
                    </a:lnTo>
                    <a:lnTo>
                      <a:pt x="46" y="575"/>
                    </a:lnTo>
                    <a:lnTo>
                      <a:pt x="29" y="582"/>
                    </a:lnTo>
                    <a:lnTo>
                      <a:pt x="48" y="582"/>
                    </a:lnTo>
                    <a:lnTo>
                      <a:pt x="42" y="538"/>
                    </a:lnTo>
                    <a:lnTo>
                      <a:pt x="38" y="492"/>
                    </a:lnTo>
                    <a:lnTo>
                      <a:pt x="40" y="447"/>
                    </a:lnTo>
                    <a:lnTo>
                      <a:pt x="45" y="402"/>
                    </a:lnTo>
                    <a:lnTo>
                      <a:pt x="26" y="402"/>
                    </a:lnTo>
                    <a:lnTo>
                      <a:pt x="43" y="408"/>
                    </a:lnTo>
                    <a:lnTo>
                      <a:pt x="54" y="365"/>
                    </a:lnTo>
                    <a:lnTo>
                      <a:pt x="70" y="326"/>
                    </a:lnTo>
                    <a:lnTo>
                      <a:pt x="82" y="306"/>
                    </a:lnTo>
                    <a:lnTo>
                      <a:pt x="94" y="286"/>
                    </a:lnTo>
                    <a:lnTo>
                      <a:pt x="107" y="266"/>
                    </a:lnTo>
                    <a:lnTo>
                      <a:pt x="89" y="259"/>
                    </a:lnTo>
                    <a:lnTo>
                      <a:pt x="104" y="272"/>
                    </a:lnTo>
                    <a:lnTo>
                      <a:pt x="120" y="252"/>
                    </a:lnTo>
                    <a:lnTo>
                      <a:pt x="155" y="212"/>
                    </a:lnTo>
                    <a:lnTo>
                      <a:pt x="196" y="174"/>
                    </a:lnTo>
                    <a:lnTo>
                      <a:pt x="240" y="137"/>
                    </a:lnTo>
                    <a:lnTo>
                      <a:pt x="284" y="106"/>
                    </a:lnTo>
                    <a:lnTo>
                      <a:pt x="307" y="92"/>
                    </a:lnTo>
                    <a:lnTo>
                      <a:pt x="292" y="79"/>
                    </a:lnTo>
                    <a:lnTo>
                      <a:pt x="300" y="95"/>
                    </a:lnTo>
                    <a:lnTo>
                      <a:pt x="323" y="84"/>
                    </a:lnTo>
                    <a:lnTo>
                      <a:pt x="345" y="72"/>
                    </a:lnTo>
                    <a:lnTo>
                      <a:pt x="367" y="62"/>
                    </a:lnTo>
                    <a:lnTo>
                      <a:pt x="412" y="48"/>
                    </a:lnTo>
                    <a:lnTo>
                      <a:pt x="458" y="38"/>
                    </a:lnTo>
                    <a:lnTo>
                      <a:pt x="452" y="23"/>
                    </a:lnTo>
                    <a:lnTo>
                      <a:pt x="452" y="40"/>
                    </a:lnTo>
                    <a:lnTo>
                      <a:pt x="501" y="35"/>
                    </a:lnTo>
                    <a:lnTo>
                      <a:pt x="551" y="34"/>
                    </a:lnTo>
                    <a:lnTo>
                      <a:pt x="600" y="37"/>
                    </a:lnTo>
                    <a:lnTo>
                      <a:pt x="650" y="42"/>
                    </a:lnTo>
                    <a:lnTo>
                      <a:pt x="650" y="26"/>
                    </a:lnTo>
                    <a:lnTo>
                      <a:pt x="644" y="41"/>
                    </a:lnTo>
                    <a:lnTo>
                      <a:pt x="691" y="51"/>
                    </a:lnTo>
                    <a:lnTo>
                      <a:pt x="736" y="62"/>
                    </a:lnTo>
                    <a:lnTo>
                      <a:pt x="757" y="69"/>
                    </a:lnTo>
                    <a:lnTo>
                      <a:pt x="779" y="78"/>
                    </a:lnTo>
                    <a:lnTo>
                      <a:pt x="822" y="99"/>
                    </a:lnTo>
                    <a:lnTo>
                      <a:pt x="865" y="123"/>
                    </a:lnTo>
                    <a:lnTo>
                      <a:pt x="873" y="108"/>
                    </a:lnTo>
                    <a:lnTo>
                      <a:pt x="859" y="120"/>
                    </a:lnTo>
                    <a:lnTo>
                      <a:pt x="902" y="149"/>
                    </a:lnTo>
                    <a:lnTo>
                      <a:pt x="941" y="177"/>
                    </a:lnTo>
                    <a:lnTo>
                      <a:pt x="977" y="207"/>
                    </a:lnTo>
                    <a:lnTo>
                      <a:pt x="1009" y="236"/>
                    </a:lnTo>
                    <a:lnTo>
                      <a:pt x="1035" y="262"/>
                    </a:lnTo>
                    <a:lnTo>
                      <a:pt x="1057" y="289"/>
                    </a:lnTo>
                    <a:lnTo>
                      <a:pt x="1071" y="276"/>
                    </a:lnTo>
                    <a:lnTo>
                      <a:pt x="1054" y="283"/>
                    </a:lnTo>
                    <a:lnTo>
                      <a:pt x="1070" y="309"/>
                    </a:lnTo>
                    <a:lnTo>
                      <a:pt x="1084" y="334"/>
                    </a:lnTo>
                    <a:lnTo>
                      <a:pt x="1094" y="359"/>
                    </a:lnTo>
                    <a:lnTo>
                      <a:pt x="1100" y="385"/>
                    </a:lnTo>
                    <a:lnTo>
                      <a:pt x="1118" y="378"/>
                    </a:lnTo>
                    <a:lnTo>
                      <a:pt x="1099" y="378"/>
                    </a:lnTo>
                    <a:lnTo>
                      <a:pt x="1103" y="403"/>
                    </a:lnTo>
                    <a:lnTo>
                      <a:pt x="1107" y="429"/>
                    </a:lnTo>
                    <a:lnTo>
                      <a:pt x="1107" y="454"/>
                    </a:lnTo>
                    <a:lnTo>
                      <a:pt x="1105" y="480"/>
                    </a:lnTo>
                    <a:lnTo>
                      <a:pt x="1100" y="504"/>
                    </a:lnTo>
                    <a:lnTo>
                      <a:pt x="1119" y="504"/>
                    </a:lnTo>
                    <a:lnTo>
                      <a:pt x="1102" y="497"/>
                    </a:lnTo>
                    <a:lnTo>
                      <a:pt x="1094" y="521"/>
                    </a:lnTo>
                    <a:lnTo>
                      <a:pt x="1084" y="546"/>
                    </a:lnTo>
                    <a:lnTo>
                      <a:pt x="1073" y="570"/>
                    </a:lnTo>
                    <a:lnTo>
                      <a:pt x="1060" y="596"/>
                    </a:lnTo>
                    <a:lnTo>
                      <a:pt x="1046" y="623"/>
                    </a:lnTo>
                    <a:lnTo>
                      <a:pt x="1032" y="651"/>
                    </a:lnTo>
                    <a:lnTo>
                      <a:pt x="1016" y="682"/>
                    </a:lnTo>
                    <a:lnTo>
                      <a:pt x="1000" y="715"/>
                    </a:lnTo>
                    <a:lnTo>
                      <a:pt x="963" y="781"/>
                    </a:lnTo>
                    <a:lnTo>
                      <a:pt x="921" y="852"/>
                    </a:lnTo>
                    <a:lnTo>
                      <a:pt x="880" y="923"/>
                    </a:lnTo>
                    <a:lnTo>
                      <a:pt x="913" y="938"/>
                    </a:lnTo>
                    <a:lnTo>
                      <a:pt x="956" y="865"/>
                    </a:lnTo>
                    <a:lnTo>
                      <a:pt x="998" y="794"/>
                    </a:lnTo>
                    <a:lnTo>
                      <a:pt x="1035" y="727"/>
                    </a:lnTo>
                    <a:lnTo>
                      <a:pt x="1051" y="695"/>
                    </a:lnTo>
                    <a:lnTo>
                      <a:pt x="1067" y="665"/>
                    </a:lnTo>
                    <a:lnTo>
                      <a:pt x="1081" y="635"/>
                    </a:lnTo>
                    <a:lnTo>
                      <a:pt x="1095" y="609"/>
                    </a:lnTo>
                    <a:lnTo>
                      <a:pt x="1108" y="583"/>
                    </a:lnTo>
                    <a:lnTo>
                      <a:pt x="1119" y="559"/>
                    </a:lnTo>
                    <a:lnTo>
                      <a:pt x="1129" y="534"/>
                    </a:lnTo>
                    <a:lnTo>
                      <a:pt x="1137" y="509"/>
                    </a:lnTo>
                    <a:lnTo>
                      <a:pt x="1139" y="504"/>
                    </a:lnTo>
                    <a:lnTo>
                      <a:pt x="1143" y="480"/>
                    </a:lnTo>
                    <a:lnTo>
                      <a:pt x="1145" y="454"/>
                    </a:lnTo>
                    <a:lnTo>
                      <a:pt x="1145" y="429"/>
                    </a:lnTo>
                    <a:lnTo>
                      <a:pt x="1142" y="403"/>
                    </a:lnTo>
                    <a:lnTo>
                      <a:pt x="1137" y="378"/>
                    </a:lnTo>
                    <a:lnTo>
                      <a:pt x="1135" y="372"/>
                    </a:lnTo>
                    <a:lnTo>
                      <a:pt x="1129" y="347"/>
                    </a:lnTo>
                    <a:lnTo>
                      <a:pt x="1119" y="321"/>
                    </a:lnTo>
                    <a:lnTo>
                      <a:pt x="1105" y="296"/>
                    </a:lnTo>
                    <a:lnTo>
                      <a:pt x="1089" y="270"/>
                    </a:lnTo>
                    <a:lnTo>
                      <a:pt x="1084" y="265"/>
                    </a:lnTo>
                    <a:lnTo>
                      <a:pt x="1063" y="241"/>
                    </a:lnTo>
                    <a:lnTo>
                      <a:pt x="1036" y="212"/>
                    </a:lnTo>
                    <a:lnTo>
                      <a:pt x="1004" y="183"/>
                    </a:lnTo>
                    <a:lnTo>
                      <a:pt x="968" y="153"/>
                    </a:lnTo>
                    <a:lnTo>
                      <a:pt x="929" y="125"/>
                    </a:lnTo>
                    <a:lnTo>
                      <a:pt x="886" y="96"/>
                    </a:lnTo>
                    <a:lnTo>
                      <a:pt x="880" y="92"/>
                    </a:lnTo>
                    <a:lnTo>
                      <a:pt x="837" y="68"/>
                    </a:lnTo>
                    <a:lnTo>
                      <a:pt x="794" y="47"/>
                    </a:lnTo>
                    <a:lnTo>
                      <a:pt x="771" y="38"/>
                    </a:lnTo>
                    <a:lnTo>
                      <a:pt x="749" y="31"/>
                    </a:lnTo>
                    <a:lnTo>
                      <a:pt x="706" y="20"/>
                    </a:lnTo>
                    <a:lnTo>
                      <a:pt x="658" y="10"/>
                    </a:lnTo>
                    <a:lnTo>
                      <a:pt x="650" y="9"/>
                    </a:lnTo>
                    <a:lnTo>
                      <a:pt x="600" y="3"/>
                    </a:lnTo>
                    <a:lnTo>
                      <a:pt x="551" y="0"/>
                    </a:lnTo>
                    <a:lnTo>
                      <a:pt x="501" y="1"/>
                    </a:lnTo>
                    <a:lnTo>
                      <a:pt x="452" y="6"/>
                    </a:lnTo>
                    <a:lnTo>
                      <a:pt x="444" y="7"/>
                    </a:lnTo>
                    <a:lnTo>
                      <a:pt x="398" y="17"/>
                    </a:lnTo>
                    <a:lnTo>
                      <a:pt x="351" y="31"/>
                    </a:lnTo>
                    <a:lnTo>
                      <a:pt x="331" y="41"/>
                    </a:lnTo>
                    <a:lnTo>
                      <a:pt x="308" y="52"/>
                    </a:lnTo>
                    <a:lnTo>
                      <a:pt x="286" y="64"/>
                    </a:lnTo>
                    <a:lnTo>
                      <a:pt x="279" y="68"/>
                    </a:lnTo>
                    <a:lnTo>
                      <a:pt x="257" y="82"/>
                    </a:lnTo>
                    <a:lnTo>
                      <a:pt x="212" y="113"/>
                    </a:lnTo>
                    <a:lnTo>
                      <a:pt x="169" y="150"/>
                    </a:lnTo>
                    <a:lnTo>
                      <a:pt x="128" y="188"/>
                    </a:lnTo>
                    <a:lnTo>
                      <a:pt x="93" y="228"/>
                    </a:lnTo>
                    <a:lnTo>
                      <a:pt x="77" y="248"/>
                    </a:lnTo>
                    <a:lnTo>
                      <a:pt x="72" y="253"/>
                    </a:lnTo>
                    <a:lnTo>
                      <a:pt x="59" y="273"/>
                    </a:lnTo>
                    <a:lnTo>
                      <a:pt x="46" y="293"/>
                    </a:lnTo>
                    <a:lnTo>
                      <a:pt x="35" y="311"/>
                    </a:lnTo>
                    <a:lnTo>
                      <a:pt x="19" y="352"/>
                    </a:lnTo>
                    <a:lnTo>
                      <a:pt x="8" y="395"/>
                    </a:lnTo>
                    <a:lnTo>
                      <a:pt x="6" y="402"/>
                    </a:lnTo>
                    <a:lnTo>
                      <a:pt x="2" y="447"/>
                    </a:lnTo>
                    <a:lnTo>
                      <a:pt x="0" y="492"/>
                    </a:lnTo>
                    <a:lnTo>
                      <a:pt x="3" y="538"/>
                    </a:lnTo>
                    <a:lnTo>
                      <a:pt x="10" y="582"/>
                    </a:lnTo>
                    <a:lnTo>
                      <a:pt x="11" y="587"/>
                    </a:lnTo>
                    <a:lnTo>
                      <a:pt x="22" y="628"/>
                    </a:lnTo>
                    <a:lnTo>
                      <a:pt x="35" y="665"/>
                    </a:lnTo>
                    <a:lnTo>
                      <a:pt x="53" y="696"/>
                    </a:lnTo>
                    <a:lnTo>
                      <a:pt x="74" y="726"/>
                    </a:lnTo>
                    <a:lnTo>
                      <a:pt x="78" y="732"/>
                    </a:lnTo>
                    <a:lnTo>
                      <a:pt x="104" y="760"/>
                    </a:lnTo>
                    <a:lnTo>
                      <a:pt x="133" y="785"/>
                    </a:lnTo>
                    <a:lnTo>
                      <a:pt x="165" y="808"/>
                    </a:lnTo>
                    <a:lnTo>
                      <a:pt x="198" y="831"/>
                    </a:lnTo>
                    <a:lnTo>
                      <a:pt x="204" y="835"/>
                    </a:lnTo>
                    <a:lnTo>
                      <a:pt x="273" y="8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73" name="Group 26"/>
              <p:cNvGrpSpPr>
                <a:grpSpLocks/>
              </p:cNvGrpSpPr>
              <p:nvPr/>
            </p:nvGrpSpPr>
            <p:grpSpPr bwMode="auto">
              <a:xfrm>
                <a:off x="4892" y="1958"/>
                <a:ext cx="86" cy="139"/>
                <a:chOff x="4892" y="1958"/>
                <a:chExt cx="86" cy="139"/>
              </a:xfrm>
            </p:grpSpPr>
            <p:sp>
              <p:nvSpPr>
                <p:cNvPr id="2174" name="Freeform 27"/>
                <p:cNvSpPr>
                  <a:spLocks/>
                </p:cNvSpPr>
                <p:nvPr/>
              </p:nvSpPr>
              <p:spPr bwMode="auto">
                <a:xfrm>
                  <a:off x="4923" y="1958"/>
                  <a:ext cx="55" cy="77"/>
                </a:xfrm>
                <a:custGeom>
                  <a:avLst/>
                  <a:gdLst>
                    <a:gd name="T0" fmla="*/ 0 w 111"/>
                    <a:gd name="T1" fmla="*/ 1 h 154"/>
                    <a:gd name="T2" fmla="*/ 0 w 111"/>
                    <a:gd name="T3" fmla="*/ 0 h 154"/>
                    <a:gd name="T4" fmla="*/ 0 w 111"/>
                    <a:gd name="T5" fmla="*/ 1 h 154"/>
                    <a:gd name="T6" fmla="*/ 0 w 111"/>
                    <a:gd name="T7" fmla="*/ 1 h 154"/>
                    <a:gd name="T8" fmla="*/ 0 w 111"/>
                    <a:gd name="T9" fmla="*/ 1 h 1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54"/>
                    <a:gd name="T17" fmla="*/ 111 w 111"/>
                    <a:gd name="T18" fmla="*/ 154 h 15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54">
                      <a:moveTo>
                        <a:pt x="111" y="16"/>
                      </a:moveTo>
                      <a:lnTo>
                        <a:pt x="77" y="0"/>
                      </a:lnTo>
                      <a:lnTo>
                        <a:pt x="0" y="139"/>
                      </a:lnTo>
                      <a:lnTo>
                        <a:pt x="34" y="154"/>
                      </a:lnTo>
                      <a:lnTo>
                        <a:pt x="11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75" name="Freeform 28"/>
                <p:cNvSpPr>
                  <a:spLocks/>
                </p:cNvSpPr>
                <p:nvPr/>
              </p:nvSpPr>
              <p:spPr bwMode="auto">
                <a:xfrm>
                  <a:off x="4892" y="2012"/>
                  <a:ext cx="76" cy="85"/>
                </a:xfrm>
                <a:custGeom>
                  <a:avLst/>
                  <a:gdLst>
                    <a:gd name="T0" fmla="*/ 0 w 151"/>
                    <a:gd name="T1" fmla="*/ 0 h 170"/>
                    <a:gd name="T2" fmla="*/ 0 w 151"/>
                    <a:gd name="T3" fmla="*/ 1 h 170"/>
                    <a:gd name="T4" fmla="*/ 1 w 151"/>
                    <a:gd name="T5" fmla="*/ 1 h 170"/>
                    <a:gd name="T6" fmla="*/ 0 w 151"/>
                    <a:gd name="T7" fmla="*/ 0 h 17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1"/>
                    <a:gd name="T13" fmla="*/ 0 h 170"/>
                    <a:gd name="T14" fmla="*/ 151 w 151"/>
                    <a:gd name="T15" fmla="*/ 170 h 17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1" h="170">
                      <a:moveTo>
                        <a:pt x="0" y="0"/>
                      </a:moveTo>
                      <a:lnTo>
                        <a:pt x="0" y="170"/>
                      </a:lnTo>
                      <a:lnTo>
                        <a:pt x="151" y="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102" name="Freeform 29"/>
            <p:cNvSpPr>
              <a:spLocks/>
            </p:cNvSpPr>
            <p:nvPr/>
          </p:nvSpPr>
          <p:spPr bwMode="auto">
            <a:xfrm>
              <a:off x="1252" y="2097"/>
              <a:ext cx="690" cy="442"/>
            </a:xfrm>
            <a:custGeom>
              <a:avLst/>
              <a:gdLst>
                <a:gd name="T0" fmla="*/ 1 w 1380"/>
                <a:gd name="T1" fmla="*/ 0 h 883"/>
                <a:gd name="T2" fmla="*/ 1 w 1380"/>
                <a:gd name="T3" fmla="*/ 1 h 883"/>
                <a:gd name="T4" fmla="*/ 1 w 1380"/>
                <a:gd name="T5" fmla="*/ 1 h 883"/>
                <a:gd name="T6" fmla="*/ 1 w 1380"/>
                <a:gd name="T7" fmla="*/ 1 h 883"/>
                <a:gd name="T8" fmla="*/ 1 w 1380"/>
                <a:gd name="T9" fmla="*/ 1 h 883"/>
                <a:gd name="T10" fmla="*/ 1 w 1380"/>
                <a:gd name="T11" fmla="*/ 1 h 883"/>
                <a:gd name="T12" fmla="*/ 1 w 1380"/>
                <a:gd name="T13" fmla="*/ 1 h 883"/>
                <a:gd name="T14" fmla="*/ 1 w 1380"/>
                <a:gd name="T15" fmla="*/ 1 h 883"/>
                <a:gd name="T16" fmla="*/ 1 w 1380"/>
                <a:gd name="T17" fmla="*/ 1 h 883"/>
                <a:gd name="T18" fmla="*/ 1 w 1380"/>
                <a:gd name="T19" fmla="*/ 1 h 883"/>
                <a:gd name="T20" fmla="*/ 0 w 1380"/>
                <a:gd name="T21" fmla="*/ 1 h 883"/>
                <a:gd name="T22" fmla="*/ 0 w 1380"/>
                <a:gd name="T23" fmla="*/ 1 h 883"/>
                <a:gd name="T24" fmla="*/ 1 w 1380"/>
                <a:gd name="T25" fmla="*/ 1 h 883"/>
                <a:gd name="T26" fmla="*/ 1 w 1380"/>
                <a:gd name="T27" fmla="*/ 1 h 883"/>
                <a:gd name="T28" fmla="*/ 1 w 1380"/>
                <a:gd name="T29" fmla="*/ 1 h 883"/>
                <a:gd name="T30" fmla="*/ 1 w 1380"/>
                <a:gd name="T31" fmla="*/ 1 h 883"/>
                <a:gd name="T32" fmla="*/ 1 w 1380"/>
                <a:gd name="T33" fmla="*/ 1 h 883"/>
                <a:gd name="T34" fmla="*/ 1 w 1380"/>
                <a:gd name="T35" fmla="*/ 1 h 883"/>
                <a:gd name="T36" fmla="*/ 1 w 1380"/>
                <a:gd name="T37" fmla="*/ 1 h 883"/>
                <a:gd name="T38" fmla="*/ 1 w 1380"/>
                <a:gd name="T39" fmla="*/ 1 h 883"/>
                <a:gd name="T40" fmla="*/ 1 w 1380"/>
                <a:gd name="T41" fmla="*/ 1 h 883"/>
                <a:gd name="T42" fmla="*/ 1 w 1380"/>
                <a:gd name="T43" fmla="*/ 1 h 883"/>
                <a:gd name="T44" fmla="*/ 1 w 1380"/>
                <a:gd name="T45" fmla="*/ 1 h 883"/>
                <a:gd name="T46" fmla="*/ 1 w 1380"/>
                <a:gd name="T47" fmla="*/ 1 h 883"/>
                <a:gd name="T48" fmla="*/ 1 w 1380"/>
                <a:gd name="T49" fmla="*/ 1 h 883"/>
                <a:gd name="T50" fmla="*/ 1 w 1380"/>
                <a:gd name="T51" fmla="*/ 1 h 883"/>
                <a:gd name="T52" fmla="*/ 1 w 1380"/>
                <a:gd name="T53" fmla="*/ 1 h 883"/>
                <a:gd name="T54" fmla="*/ 1 w 1380"/>
                <a:gd name="T55" fmla="*/ 1 h 883"/>
                <a:gd name="T56" fmla="*/ 1 w 1380"/>
                <a:gd name="T57" fmla="*/ 1 h 883"/>
                <a:gd name="T58" fmla="*/ 1 w 1380"/>
                <a:gd name="T59" fmla="*/ 1 h 883"/>
                <a:gd name="T60" fmla="*/ 1 w 1380"/>
                <a:gd name="T61" fmla="*/ 1 h 883"/>
                <a:gd name="T62" fmla="*/ 1 w 1380"/>
                <a:gd name="T63" fmla="*/ 1 h 883"/>
                <a:gd name="T64" fmla="*/ 1 w 1380"/>
                <a:gd name="T65" fmla="*/ 1 h 883"/>
                <a:gd name="T66" fmla="*/ 1 w 1380"/>
                <a:gd name="T67" fmla="*/ 1 h 883"/>
                <a:gd name="T68" fmla="*/ 1 w 1380"/>
                <a:gd name="T69" fmla="*/ 1 h 883"/>
                <a:gd name="T70" fmla="*/ 1 w 1380"/>
                <a:gd name="T71" fmla="*/ 1 h 883"/>
                <a:gd name="T72" fmla="*/ 1 w 1380"/>
                <a:gd name="T73" fmla="*/ 1 h 883"/>
                <a:gd name="T74" fmla="*/ 1 w 1380"/>
                <a:gd name="T75" fmla="*/ 1 h 883"/>
                <a:gd name="T76" fmla="*/ 1 w 1380"/>
                <a:gd name="T77" fmla="*/ 1 h 883"/>
                <a:gd name="T78" fmla="*/ 1 w 1380"/>
                <a:gd name="T79" fmla="*/ 1 h 883"/>
                <a:gd name="T80" fmla="*/ 1 w 1380"/>
                <a:gd name="T81" fmla="*/ 1 h 883"/>
                <a:gd name="T82" fmla="*/ 1 w 1380"/>
                <a:gd name="T83" fmla="*/ 1 h 883"/>
                <a:gd name="T84" fmla="*/ 1 w 1380"/>
                <a:gd name="T85" fmla="*/ 1 h 883"/>
                <a:gd name="T86" fmla="*/ 1 w 1380"/>
                <a:gd name="T87" fmla="*/ 0 h 883"/>
                <a:gd name="T88" fmla="*/ 1 w 1380"/>
                <a:gd name="T89" fmla="*/ 0 h 88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80"/>
                <a:gd name="T136" fmla="*/ 0 h 883"/>
                <a:gd name="T137" fmla="*/ 1380 w 1380"/>
                <a:gd name="T138" fmla="*/ 883 h 88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80" h="883">
                  <a:moveTo>
                    <a:pt x="166" y="0"/>
                  </a:moveTo>
                  <a:lnTo>
                    <a:pt x="148" y="1"/>
                  </a:lnTo>
                  <a:lnTo>
                    <a:pt x="133" y="3"/>
                  </a:lnTo>
                  <a:lnTo>
                    <a:pt x="102" y="11"/>
                  </a:lnTo>
                  <a:lnTo>
                    <a:pt x="73" y="25"/>
                  </a:lnTo>
                  <a:lnTo>
                    <a:pt x="49" y="44"/>
                  </a:lnTo>
                  <a:lnTo>
                    <a:pt x="29" y="65"/>
                  </a:lnTo>
                  <a:lnTo>
                    <a:pt x="13" y="90"/>
                  </a:lnTo>
                  <a:lnTo>
                    <a:pt x="3" y="117"/>
                  </a:lnTo>
                  <a:lnTo>
                    <a:pt x="2" y="131"/>
                  </a:lnTo>
                  <a:lnTo>
                    <a:pt x="0" y="147"/>
                  </a:lnTo>
                  <a:lnTo>
                    <a:pt x="0" y="736"/>
                  </a:lnTo>
                  <a:lnTo>
                    <a:pt x="2" y="751"/>
                  </a:lnTo>
                  <a:lnTo>
                    <a:pt x="3" y="765"/>
                  </a:lnTo>
                  <a:lnTo>
                    <a:pt x="13" y="792"/>
                  </a:lnTo>
                  <a:lnTo>
                    <a:pt x="29" y="818"/>
                  </a:lnTo>
                  <a:lnTo>
                    <a:pt x="49" y="839"/>
                  </a:lnTo>
                  <a:lnTo>
                    <a:pt x="73" y="857"/>
                  </a:lnTo>
                  <a:lnTo>
                    <a:pt x="102" y="871"/>
                  </a:lnTo>
                  <a:lnTo>
                    <a:pt x="133" y="880"/>
                  </a:lnTo>
                  <a:lnTo>
                    <a:pt x="148" y="881"/>
                  </a:lnTo>
                  <a:lnTo>
                    <a:pt x="166" y="883"/>
                  </a:lnTo>
                  <a:lnTo>
                    <a:pt x="1213" y="883"/>
                  </a:lnTo>
                  <a:lnTo>
                    <a:pt x="1231" y="881"/>
                  </a:lnTo>
                  <a:lnTo>
                    <a:pt x="1247" y="880"/>
                  </a:lnTo>
                  <a:lnTo>
                    <a:pt x="1277" y="871"/>
                  </a:lnTo>
                  <a:lnTo>
                    <a:pt x="1306" y="857"/>
                  </a:lnTo>
                  <a:lnTo>
                    <a:pt x="1330" y="839"/>
                  </a:lnTo>
                  <a:lnTo>
                    <a:pt x="1351" y="818"/>
                  </a:lnTo>
                  <a:lnTo>
                    <a:pt x="1367" y="792"/>
                  </a:lnTo>
                  <a:lnTo>
                    <a:pt x="1376" y="765"/>
                  </a:lnTo>
                  <a:lnTo>
                    <a:pt x="1378" y="751"/>
                  </a:lnTo>
                  <a:lnTo>
                    <a:pt x="1380" y="736"/>
                  </a:lnTo>
                  <a:lnTo>
                    <a:pt x="1380" y="147"/>
                  </a:lnTo>
                  <a:lnTo>
                    <a:pt x="1378" y="131"/>
                  </a:lnTo>
                  <a:lnTo>
                    <a:pt x="1376" y="117"/>
                  </a:lnTo>
                  <a:lnTo>
                    <a:pt x="1367" y="90"/>
                  </a:lnTo>
                  <a:lnTo>
                    <a:pt x="1351" y="65"/>
                  </a:lnTo>
                  <a:lnTo>
                    <a:pt x="1330" y="44"/>
                  </a:lnTo>
                  <a:lnTo>
                    <a:pt x="1306" y="25"/>
                  </a:lnTo>
                  <a:lnTo>
                    <a:pt x="1277" y="11"/>
                  </a:lnTo>
                  <a:lnTo>
                    <a:pt x="1247" y="3"/>
                  </a:lnTo>
                  <a:lnTo>
                    <a:pt x="1231" y="1"/>
                  </a:lnTo>
                  <a:lnTo>
                    <a:pt x="1213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D9D9D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3" name="Rectangle 30"/>
            <p:cNvSpPr>
              <a:spLocks noChangeArrowheads="1"/>
            </p:cNvSpPr>
            <p:nvPr/>
          </p:nvSpPr>
          <p:spPr bwMode="auto">
            <a:xfrm>
              <a:off x="1482" y="2246"/>
              <a:ext cx="340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7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empty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04" name="Freeform 31"/>
            <p:cNvSpPr>
              <a:spLocks/>
            </p:cNvSpPr>
            <p:nvPr/>
          </p:nvSpPr>
          <p:spPr bwMode="auto">
            <a:xfrm>
              <a:off x="2823" y="2080"/>
              <a:ext cx="690" cy="442"/>
            </a:xfrm>
            <a:custGeom>
              <a:avLst/>
              <a:gdLst>
                <a:gd name="T0" fmla="*/ 1 w 1380"/>
                <a:gd name="T1" fmla="*/ 0 h 883"/>
                <a:gd name="T2" fmla="*/ 1 w 1380"/>
                <a:gd name="T3" fmla="*/ 1 h 883"/>
                <a:gd name="T4" fmla="*/ 1 w 1380"/>
                <a:gd name="T5" fmla="*/ 1 h 883"/>
                <a:gd name="T6" fmla="*/ 1 w 1380"/>
                <a:gd name="T7" fmla="*/ 1 h 883"/>
                <a:gd name="T8" fmla="*/ 1 w 1380"/>
                <a:gd name="T9" fmla="*/ 1 h 883"/>
                <a:gd name="T10" fmla="*/ 1 w 1380"/>
                <a:gd name="T11" fmla="*/ 1 h 883"/>
                <a:gd name="T12" fmla="*/ 1 w 1380"/>
                <a:gd name="T13" fmla="*/ 1 h 883"/>
                <a:gd name="T14" fmla="*/ 1 w 1380"/>
                <a:gd name="T15" fmla="*/ 1 h 883"/>
                <a:gd name="T16" fmla="*/ 1 w 1380"/>
                <a:gd name="T17" fmla="*/ 1 h 883"/>
                <a:gd name="T18" fmla="*/ 1 w 1380"/>
                <a:gd name="T19" fmla="*/ 1 h 883"/>
                <a:gd name="T20" fmla="*/ 0 w 1380"/>
                <a:gd name="T21" fmla="*/ 1 h 883"/>
                <a:gd name="T22" fmla="*/ 0 w 1380"/>
                <a:gd name="T23" fmla="*/ 1 h 883"/>
                <a:gd name="T24" fmla="*/ 1 w 1380"/>
                <a:gd name="T25" fmla="*/ 1 h 883"/>
                <a:gd name="T26" fmla="*/ 1 w 1380"/>
                <a:gd name="T27" fmla="*/ 1 h 883"/>
                <a:gd name="T28" fmla="*/ 1 w 1380"/>
                <a:gd name="T29" fmla="*/ 1 h 883"/>
                <a:gd name="T30" fmla="*/ 1 w 1380"/>
                <a:gd name="T31" fmla="*/ 1 h 883"/>
                <a:gd name="T32" fmla="*/ 1 w 1380"/>
                <a:gd name="T33" fmla="*/ 1 h 883"/>
                <a:gd name="T34" fmla="*/ 1 w 1380"/>
                <a:gd name="T35" fmla="*/ 1 h 883"/>
                <a:gd name="T36" fmla="*/ 1 w 1380"/>
                <a:gd name="T37" fmla="*/ 1 h 883"/>
                <a:gd name="T38" fmla="*/ 1 w 1380"/>
                <a:gd name="T39" fmla="*/ 1 h 883"/>
                <a:gd name="T40" fmla="*/ 1 w 1380"/>
                <a:gd name="T41" fmla="*/ 1 h 883"/>
                <a:gd name="T42" fmla="*/ 1 w 1380"/>
                <a:gd name="T43" fmla="*/ 1 h 883"/>
                <a:gd name="T44" fmla="*/ 1 w 1380"/>
                <a:gd name="T45" fmla="*/ 1 h 883"/>
                <a:gd name="T46" fmla="*/ 1 w 1380"/>
                <a:gd name="T47" fmla="*/ 1 h 883"/>
                <a:gd name="T48" fmla="*/ 1 w 1380"/>
                <a:gd name="T49" fmla="*/ 1 h 883"/>
                <a:gd name="T50" fmla="*/ 1 w 1380"/>
                <a:gd name="T51" fmla="*/ 1 h 883"/>
                <a:gd name="T52" fmla="*/ 1 w 1380"/>
                <a:gd name="T53" fmla="*/ 1 h 883"/>
                <a:gd name="T54" fmla="*/ 1 w 1380"/>
                <a:gd name="T55" fmla="*/ 1 h 883"/>
                <a:gd name="T56" fmla="*/ 1 w 1380"/>
                <a:gd name="T57" fmla="*/ 1 h 883"/>
                <a:gd name="T58" fmla="*/ 1 w 1380"/>
                <a:gd name="T59" fmla="*/ 1 h 883"/>
                <a:gd name="T60" fmla="*/ 1 w 1380"/>
                <a:gd name="T61" fmla="*/ 1 h 883"/>
                <a:gd name="T62" fmla="*/ 1 w 1380"/>
                <a:gd name="T63" fmla="*/ 1 h 883"/>
                <a:gd name="T64" fmla="*/ 1 w 1380"/>
                <a:gd name="T65" fmla="*/ 1 h 883"/>
                <a:gd name="T66" fmla="*/ 1 w 1380"/>
                <a:gd name="T67" fmla="*/ 1 h 883"/>
                <a:gd name="T68" fmla="*/ 1 w 1380"/>
                <a:gd name="T69" fmla="*/ 1 h 883"/>
                <a:gd name="T70" fmla="*/ 1 w 1380"/>
                <a:gd name="T71" fmla="*/ 1 h 883"/>
                <a:gd name="T72" fmla="*/ 1 w 1380"/>
                <a:gd name="T73" fmla="*/ 1 h 883"/>
                <a:gd name="T74" fmla="*/ 1 w 1380"/>
                <a:gd name="T75" fmla="*/ 1 h 883"/>
                <a:gd name="T76" fmla="*/ 1 w 1380"/>
                <a:gd name="T77" fmla="*/ 1 h 883"/>
                <a:gd name="T78" fmla="*/ 1 w 1380"/>
                <a:gd name="T79" fmla="*/ 1 h 883"/>
                <a:gd name="T80" fmla="*/ 1 w 1380"/>
                <a:gd name="T81" fmla="*/ 1 h 883"/>
                <a:gd name="T82" fmla="*/ 1 w 1380"/>
                <a:gd name="T83" fmla="*/ 1 h 883"/>
                <a:gd name="T84" fmla="*/ 1 w 1380"/>
                <a:gd name="T85" fmla="*/ 1 h 883"/>
                <a:gd name="T86" fmla="*/ 1 w 1380"/>
                <a:gd name="T87" fmla="*/ 0 h 883"/>
                <a:gd name="T88" fmla="*/ 1 w 1380"/>
                <a:gd name="T89" fmla="*/ 0 h 88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80"/>
                <a:gd name="T136" fmla="*/ 0 h 883"/>
                <a:gd name="T137" fmla="*/ 1380 w 1380"/>
                <a:gd name="T138" fmla="*/ 883 h 88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80" h="883">
                  <a:moveTo>
                    <a:pt x="166" y="0"/>
                  </a:moveTo>
                  <a:lnTo>
                    <a:pt x="149" y="1"/>
                  </a:lnTo>
                  <a:lnTo>
                    <a:pt x="133" y="3"/>
                  </a:lnTo>
                  <a:lnTo>
                    <a:pt x="102" y="11"/>
                  </a:lnTo>
                  <a:lnTo>
                    <a:pt x="74" y="25"/>
                  </a:lnTo>
                  <a:lnTo>
                    <a:pt x="50" y="44"/>
                  </a:lnTo>
                  <a:lnTo>
                    <a:pt x="29" y="65"/>
                  </a:lnTo>
                  <a:lnTo>
                    <a:pt x="13" y="90"/>
                  </a:lnTo>
                  <a:lnTo>
                    <a:pt x="3" y="117"/>
                  </a:lnTo>
                  <a:lnTo>
                    <a:pt x="2" y="131"/>
                  </a:lnTo>
                  <a:lnTo>
                    <a:pt x="0" y="147"/>
                  </a:lnTo>
                  <a:lnTo>
                    <a:pt x="0" y="736"/>
                  </a:lnTo>
                  <a:lnTo>
                    <a:pt x="2" y="751"/>
                  </a:lnTo>
                  <a:lnTo>
                    <a:pt x="3" y="765"/>
                  </a:lnTo>
                  <a:lnTo>
                    <a:pt x="13" y="792"/>
                  </a:lnTo>
                  <a:lnTo>
                    <a:pt x="29" y="818"/>
                  </a:lnTo>
                  <a:lnTo>
                    <a:pt x="50" y="839"/>
                  </a:lnTo>
                  <a:lnTo>
                    <a:pt x="74" y="857"/>
                  </a:lnTo>
                  <a:lnTo>
                    <a:pt x="102" y="871"/>
                  </a:lnTo>
                  <a:lnTo>
                    <a:pt x="133" y="880"/>
                  </a:lnTo>
                  <a:lnTo>
                    <a:pt x="149" y="881"/>
                  </a:lnTo>
                  <a:lnTo>
                    <a:pt x="166" y="883"/>
                  </a:lnTo>
                  <a:lnTo>
                    <a:pt x="1214" y="883"/>
                  </a:lnTo>
                  <a:lnTo>
                    <a:pt x="1231" y="881"/>
                  </a:lnTo>
                  <a:lnTo>
                    <a:pt x="1247" y="880"/>
                  </a:lnTo>
                  <a:lnTo>
                    <a:pt x="1278" y="871"/>
                  </a:lnTo>
                  <a:lnTo>
                    <a:pt x="1306" y="857"/>
                  </a:lnTo>
                  <a:lnTo>
                    <a:pt x="1330" y="839"/>
                  </a:lnTo>
                  <a:lnTo>
                    <a:pt x="1351" y="818"/>
                  </a:lnTo>
                  <a:lnTo>
                    <a:pt x="1367" y="792"/>
                  </a:lnTo>
                  <a:lnTo>
                    <a:pt x="1377" y="765"/>
                  </a:lnTo>
                  <a:lnTo>
                    <a:pt x="1378" y="751"/>
                  </a:lnTo>
                  <a:lnTo>
                    <a:pt x="1380" y="736"/>
                  </a:lnTo>
                  <a:lnTo>
                    <a:pt x="1380" y="147"/>
                  </a:lnTo>
                  <a:lnTo>
                    <a:pt x="1378" y="131"/>
                  </a:lnTo>
                  <a:lnTo>
                    <a:pt x="1377" y="117"/>
                  </a:lnTo>
                  <a:lnTo>
                    <a:pt x="1367" y="90"/>
                  </a:lnTo>
                  <a:lnTo>
                    <a:pt x="1351" y="65"/>
                  </a:lnTo>
                  <a:lnTo>
                    <a:pt x="1330" y="44"/>
                  </a:lnTo>
                  <a:lnTo>
                    <a:pt x="1306" y="25"/>
                  </a:lnTo>
                  <a:lnTo>
                    <a:pt x="1278" y="11"/>
                  </a:lnTo>
                  <a:lnTo>
                    <a:pt x="1247" y="3"/>
                  </a:lnTo>
                  <a:lnTo>
                    <a:pt x="1231" y="1"/>
                  </a:lnTo>
                  <a:lnTo>
                    <a:pt x="1214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D9D9D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5" name="Rectangle 32"/>
            <p:cNvSpPr>
              <a:spLocks noChangeArrowheads="1"/>
            </p:cNvSpPr>
            <p:nvPr/>
          </p:nvSpPr>
          <p:spPr bwMode="auto">
            <a:xfrm>
              <a:off x="2968" y="2229"/>
              <a:ext cx="287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7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06" name="Freeform 33"/>
            <p:cNvSpPr>
              <a:spLocks/>
            </p:cNvSpPr>
            <p:nvPr/>
          </p:nvSpPr>
          <p:spPr bwMode="auto">
            <a:xfrm>
              <a:off x="4394" y="2080"/>
              <a:ext cx="690" cy="442"/>
            </a:xfrm>
            <a:custGeom>
              <a:avLst/>
              <a:gdLst>
                <a:gd name="T0" fmla="*/ 1 w 1380"/>
                <a:gd name="T1" fmla="*/ 0 h 883"/>
                <a:gd name="T2" fmla="*/ 1 w 1380"/>
                <a:gd name="T3" fmla="*/ 1 h 883"/>
                <a:gd name="T4" fmla="*/ 1 w 1380"/>
                <a:gd name="T5" fmla="*/ 1 h 883"/>
                <a:gd name="T6" fmla="*/ 1 w 1380"/>
                <a:gd name="T7" fmla="*/ 1 h 883"/>
                <a:gd name="T8" fmla="*/ 1 w 1380"/>
                <a:gd name="T9" fmla="*/ 1 h 883"/>
                <a:gd name="T10" fmla="*/ 1 w 1380"/>
                <a:gd name="T11" fmla="*/ 1 h 883"/>
                <a:gd name="T12" fmla="*/ 1 w 1380"/>
                <a:gd name="T13" fmla="*/ 1 h 883"/>
                <a:gd name="T14" fmla="*/ 1 w 1380"/>
                <a:gd name="T15" fmla="*/ 1 h 883"/>
                <a:gd name="T16" fmla="*/ 1 w 1380"/>
                <a:gd name="T17" fmla="*/ 1 h 883"/>
                <a:gd name="T18" fmla="*/ 1 w 1380"/>
                <a:gd name="T19" fmla="*/ 1 h 883"/>
                <a:gd name="T20" fmla="*/ 0 w 1380"/>
                <a:gd name="T21" fmla="*/ 1 h 883"/>
                <a:gd name="T22" fmla="*/ 0 w 1380"/>
                <a:gd name="T23" fmla="*/ 1 h 883"/>
                <a:gd name="T24" fmla="*/ 1 w 1380"/>
                <a:gd name="T25" fmla="*/ 1 h 883"/>
                <a:gd name="T26" fmla="*/ 1 w 1380"/>
                <a:gd name="T27" fmla="*/ 1 h 883"/>
                <a:gd name="T28" fmla="*/ 1 w 1380"/>
                <a:gd name="T29" fmla="*/ 1 h 883"/>
                <a:gd name="T30" fmla="*/ 1 w 1380"/>
                <a:gd name="T31" fmla="*/ 1 h 883"/>
                <a:gd name="T32" fmla="*/ 1 w 1380"/>
                <a:gd name="T33" fmla="*/ 1 h 883"/>
                <a:gd name="T34" fmla="*/ 1 w 1380"/>
                <a:gd name="T35" fmla="*/ 1 h 883"/>
                <a:gd name="T36" fmla="*/ 1 w 1380"/>
                <a:gd name="T37" fmla="*/ 1 h 883"/>
                <a:gd name="T38" fmla="*/ 1 w 1380"/>
                <a:gd name="T39" fmla="*/ 1 h 883"/>
                <a:gd name="T40" fmla="*/ 1 w 1380"/>
                <a:gd name="T41" fmla="*/ 1 h 883"/>
                <a:gd name="T42" fmla="*/ 1 w 1380"/>
                <a:gd name="T43" fmla="*/ 1 h 883"/>
                <a:gd name="T44" fmla="*/ 1 w 1380"/>
                <a:gd name="T45" fmla="*/ 1 h 883"/>
                <a:gd name="T46" fmla="*/ 1 w 1380"/>
                <a:gd name="T47" fmla="*/ 1 h 883"/>
                <a:gd name="T48" fmla="*/ 1 w 1380"/>
                <a:gd name="T49" fmla="*/ 1 h 883"/>
                <a:gd name="T50" fmla="*/ 1 w 1380"/>
                <a:gd name="T51" fmla="*/ 1 h 883"/>
                <a:gd name="T52" fmla="*/ 1 w 1380"/>
                <a:gd name="T53" fmla="*/ 1 h 883"/>
                <a:gd name="T54" fmla="*/ 1 w 1380"/>
                <a:gd name="T55" fmla="*/ 1 h 883"/>
                <a:gd name="T56" fmla="*/ 1 w 1380"/>
                <a:gd name="T57" fmla="*/ 1 h 883"/>
                <a:gd name="T58" fmla="*/ 1 w 1380"/>
                <a:gd name="T59" fmla="*/ 1 h 883"/>
                <a:gd name="T60" fmla="*/ 1 w 1380"/>
                <a:gd name="T61" fmla="*/ 1 h 883"/>
                <a:gd name="T62" fmla="*/ 1 w 1380"/>
                <a:gd name="T63" fmla="*/ 1 h 883"/>
                <a:gd name="T64" fmla="*/ 1 w 1380"/>
                <a:gd name="T65" fmla="*/ 1 h 883"/>
                <a:gd name="T66" fmla="*/ 1 w 1380"/>
                <a:gd name="T67" fmla="*/ 1 h 883"/>
                <a:gd name="T68" fmla="*/ 1 w 1380"/>
                <a:gd name="T69" fmla="*/ 1 h 883"/>
                <a:gd name="T70" fmla="*/ 1 w 1380"/>
                <a:gd name="T71" fmla="*/ 1 h 883"/>
                <a:gd name="T72" fmla="*/ 1 w 1380"/>
                <a:gd name="T73" fmla="*/ 1 h 883"/>
                <a:gd name="T74" fmla="*/ 1 w 1380"/>
                <a:gd name="T75" fmla="*/ 1 h 883"/>
                <a:gd name="T76" fmla="*/ 1 w 1380"/>
                <a:gd name="T77" fmla="*/ 1 h 883"/>
                <a:gd name="T78" fmla="*/ 1 w 1380"/>
                <a:gd name="T79" fmla="*/ 1 h 883"/>
                <a:gd name="T80" fmla="*/ 1 w 1380"/>
                <a:gd name="T81" fmla="*/ 1 h 883"/>
                <a:gd name="T82" fmla="*/ 1 w 1380"/>
                <a:gd name="T83" fmla="*/ 1 h 883"/>
                <a:gd name="T84" fmla="*/ 1 w 1380"/>
                <a:gd name="T85" fmla="*/ 1 h 883"/>
                <a:gd name="T86" fmla="*/ 1 w 1380"/>
                <a:gd name="T87" fmla="*/ 0 h 883"/>
                <a:gd name="T88" fmla="*/ 1 w 1380"/>
                <a:gd name="T89" fmla="*/ 0 h 88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80"/>
                <a:gd name="T136" fmla="*/ 0 h 883"/>
                <a:gd name="T137" fmla="*/ 1380 w 1380"/>
                <a:gd name="T138" fmla="*/ 883 h 88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80" h="883">
                  <a:moveTo>
                    <a:pt x="167" y="0"/>
                  </a:moveTo>
                  <a:lnTo>
                    <a:pt x="149" y="1"/>
                  </a:lnTo>
                  <a:lnTo>
                    <a:pt x="133" y="3"/>
                  </a:lnTo>
                  <a:lnTo>
                    <a:pt x="103" y="11"/>
                  </a:lnTo>
                  <a:lnTo>
                    <a:pt x="74" y="25"/>
                  </a:lnTo>
                  <a:lnTo>
                    <a:pt x="50" y="44"/>
                  </a:lnTo>
                  <a:lnTo>
                    <a:pt x="29" y="65"/>
                  </a:lnTo>
                  <a:lnTo>
                    <a:pt x="13" y="90"/>
                  </a:lnTo>
                  <a:lnTo>
                    <a:pt x="4" y="117"/>
                  </a:lnTo>
                  <a:lnTo>
                    <a:pt x="2" y="131"/>
                  </a:lnTo>
                  <a:lnTo>
                    <a:pt x="0" y="147"/>
                  </a:lnTo>
                  <a:lnTo>
                    <a:pt x="0" y="736"/>
                  </a:lnTo>
                  <a:lnTo>
                    <a:pt x="2" y="751"/>
                  </a:lnTo>
                  <a:lnTo>
                    <a:pt x="4" y="765"/>
                  </a:lnTo>
                  <a:lnTo>
                    <a:pt x="13" y="792"/>
                  </a:lnTo>
                  <a:lnTo>
                    <a:pt x="29" y="818"/>
                  </a:lnTo>
                  <a:lnTo>
                    <a:pt x="50" y="839"/>
                  </a:lnTo>
                  <a:lnTo>
                    <a:pt x="74" y="857"/>
                  </a:lnTo>
                  <a:lnTo>
                    <a:pt x="103" y="871"/>
                  </a:lnTo>
                  <a:lnTo>
                    <a:pt x="133" y="880"/>
                  </a:lnTo>
                  <a:lnTo>
                    <a:pt x="149" y="881"/>
                  </a:lnTo>
                  <a:lnTo>
                    <a:pt x="167" y="883"/>
                  </a:lnTo>
                  <a:lnTo>
                    <a:pt x="1214" y="883"/>
                  </a:lnTo>
                  <a:lnTo>
                    <a:pt x="1232" y="881"/>
                  </a:lnTo>
                  <a:lnTo>
                    <a:pt x="1247" y="880"/>
                  </a:lnTo>
                  <a:lnTo>
                    <a:pt x="1278" y="871"/>
                  </a:lnTo>
                  <a:lnTo>
                    <a:pt x="1307" y="857"/>
                  </a:lnTo>
                  <a:lnTo>
                    <a:pt x="1331" y="839"/>
                  </a:lnTo>
                  <a:lnTo>
                    <a:pt x="1351" y="818"/>
                  </a:lnTo>
                  <a:lnTo>
                    <a:pt x="1367" y="792"/>
                  </a:lnTo>
                  <a:lnTo>
                    <a:pt x="1377" y="765"/>
                  </a:lnTo>
                  <a:lnTo>
                    <a:pt x="1378" y="751"/>
                  </a:lnTo>
                  <a:lnTo>
                    <a:pt x="1380" y="736"/>
                  </a:lnTo>
                  <a:lnTo>
                    <a:pt x="1380" y="147"/>
                  </a:lnTo>
                  <a:lnTo>
                    <a:pt x="1378" y="131"/>
                  </a:lnTo>
                  <a:lnTo>
                    <a:pt x="1377" y="117"/>
                  </a:lnTo>
                  <a:lnTo>
                    <a:pt x="1367" y="90"/>
                  </a:lnTo>
                  <a:lnTo>
                    <a:pt x="1351" y="65"/>
                  </a:lnTo>
                  <a:lnTo>
                    <a:pt x="1331" y="44"/>
                  </a:lnTo>
                  <a:lnTo>
                    <a:pt x="1307" y="25"/>
                  </a:lnTo>
                  <a:lnTo>
                    <a:pt x="1278" y="11"/>
                  </a:lnTo>
                  <a:lnTo>
                    <a:pt x="1247" y="3"/>
                  </a:lnTo>
                  <a:lnTo>
                    <a:pt x="1232" y="1"/>
                  </a:lnTo>
                  <a:lnTo>
                    <a:pt x="12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D9D9D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7" name="Rectangle 34"/>
            <p:cNvSpPr>
              <a:spLocks noChangeArrowheads="1"/>
            </p:cNvSpPr>
            <p:nvPr/>
          </p:nvSpPr>
          <p:spPr bwMode="auto">
            <a:xfrm>
              <a:off x="4620" y="2229"/>
              <a:ext cx="18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7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full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08" name="Freeform 35"/>
            <p:cNvSpPr>
              <a:spLocks/>
            </p:cNvSpPr>
            <p:nvPr/>
          </p:nvSpPr>
          <p:spPr bwMode="auto">
            <a:xfrm>
              <a:off x="1980" y="3742"/>
              <a:ext cx="460" cy="169"/>
            </a:xfrm>
            <a:custGeom>
              <a:avLst/>
              <a:gdLst>
                <a:gd name="T0" fmla="*/ 1 w 920"/>
                <a:gd name="T1" fmla="*/ 0 h 340"/>
                <a:gd name="T2" fmla="*/ 1 w 920"/>
                <a:gd name="T3" fmla="*/ 0 h 340"/>
                <a:gd name="T4" fmla="*/ 1 w 920"/>
                <a:gd name="T5" fmla="*/ 0 h 340"/>
                <a:gd name="T6" fmla="*/ 1 w 920"/>
                <a:gd name="T7" fmla="*/ 0 h 340"/>
                <a:gd name="T8" fmla="*/ 1 w 920"/>
                <a:gd name="T9" fmla="*/ 0 h 340"/>
                <a:gd name="T10" fmla="*/ 1 w 920"/>
                <a:gd name="T11" fmla="*/ 0 h 340"/>
                <a:gd name="T12" fmla="*/ 1 w 920"/>
                <a:gd name="T13" fmla="*/ 0 h 340"/>
                <a:gd name="T14" fmla="*/ 1 w 920"/>
                <a:gd name="T15" fmla="*/ 0 h 340"/>
                <a:gd name="T16" fmla="*/ 0 w 920"/>
                <a:gd name="T17" fmla="*/ 0 h 340"/>
                <a:gd name="T18" fmla="*/ 0 w 920"/>
                <a:gd name="T19" fmla="*/ 0 h 340"/>
                <a:gd name="T20" fmla="*/ 1 w 920"/>
                <a:gd name="T21" fmla="*/ 0 h 340"/>
                <a:gd name="T22" fmla="*/ 1 w 920"/>
                <a:gd name="T23" fmla="*/ 0 h 340"/>
                <a:gd name="T24" fmla="*/ 1 w 920"/>
                <a:gd name="T25" fmla="*/ 0 h 340"/>
                <a:gd name="T26" fmla="*/ 1 w 920"/>
                <a:gd name="T27" fmla="*/ 0 h 340"/>
                <a:gd name="T28" fmla="*/ 1 w 920"/>
                <a:gd name="T29" fmla="*/ 0 h 340"/>
                <a:gd name="T30" fmla="*/ 1 w 920"/>
                <a:gd name="T31" fmla="*/ 0 h 340"/>
                <a:gd name="T32" fmla="*/ 1 w 920"/>
                <a:gd name="T33" fmla="*/ 0 h 340"/>
                <a:gd name="T34" fmla="*/ 1 w 920"/>
                <a:gd name="T35" fmla="*/ 0 h 340"/>
                <a:gd name="T36" fmla="*/ 1 w 920"/>
                <a:gd name="T37" fmla="*/ 0 h 340"/>
                <a:gd name="T38" fmla="*/ 1 w 920"/>
                <a:gd name="T39" fmla="*/ 0 h 340"/>
                <a:gd name="T40" fmla="*/ 1 w 920"/>
                <a:gd name="T41" fmla="*/ 0 h 340"/>
                <a:gd name="T42" fmla="*/ 1 w 920"/>
                <a:gd name="T43" fmla="*/ 0 h 340"/>
                <a:gd name="T44" fmla="*/ 1 w 920"/>
                <a:gd name="T45" fmla="*/ 0 h 340"/>
                <a:gd name="T46" fmla="*/ 1 w 920"/>
                <a:gd name="T47" fmla="*/ 0 h 340"/>
                <a:gd name="T48" fmla="*/ 1 w 920"/>
                <a:gd name="T49" fmla="*/ 0 h 340"/>
                <a:gd name="T50" fmla="*/ 1 w 920"/>
                <a:gd name="T51" fmla="*/ 0 h 340"/>
                <a:gd name="T52" fmla="*/ 1 w 920"/>
                <a:gd name="T53" fmla="*/ 0 h 340"/>
                <a:gd name="T54" fmla="*/ 1 w 920"/>
                <a:gd name="T55" fmla="*/ 0 h 340"/>
                <a:gd name="T56" fmla="*/ 1 w 920"/>
                <a:gd name="T57" fmla="*/ 0 h 340"/>
                <a:gd name="T58" fmla="*/ 1 w 920"/>
                <a:gd name="T59" fmla="*/ 0 h 340"/>
                <a:gd name="T60" fmla="*/ 1 w 920"/>
                <a:gd name="T61" fmla="*/ 0 h 340"/>
                <a:gd name="T62" fmla="*/ 1 w 920"/>
                <a:gd name="T63" fmla="*/ 0 h 340"/>
                <a:gd name="T64" fmla="*/ 1 w 920"/>
                <a:gd name="T65" fmla="*/ 0 h 340"/>
                <a:gd name="T66" fmla="*/ 1 w 920"/>
                <a:gd name="T67" fmla="*/ 0 h 340"/>
                <a:gd name="T68" fmla="*/ 1 w 920"/>
                <a:gd name="T69" fmla="*/ 0 h 340"/>
                <a:gd name="T70" fmla="*/ 1 w 920"/>
                <a:gd name="T71" fmla="*/ 0 h 340"/>
                <a:gd name="T72" fmla="*/ 1 w 920"/>
                <a:gd name="T73" fmla="*/ 0 h 34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20"/>
                <a:gd name="T112" fmla="*/ 0 h 340"/>
                <a:gd name="T113" fmla="*/ 920 w 920"/>
                <a:gd name="T114" fmla="*/ 340 h 34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20" h="340">
                  <a:moveTo>
                    <a:pt x="64" y="0"/>
                  </a:moveTo>
                  <a:lnTo>
                    <a:pt x="51" y="2"/>
                  </a:lnTo>
                  <a:lnTo>
                    <a:pt x="40" y="5"/>
                  </a:lnTo>
                  <a:lnTo>
                    <a:pt x="29" y="10"/>
                  </a:lnTo>
                  <a:lnTo>
                    <a:pt x="19" y="17"/>
                  </a:lnTo>
                  <a:lnTo>
                    <a:pt x="11" y="26"/>
                  </a:lnTo>
                  <a:lnTo>
                    <a:pt x="5" y="36"/>
                  </a:lnTo>
                  <a:lnTo>
                    <a:pt x="2" y="46"/>
                  </a:lnTo>
                  <a:lnTo>
                    <a:pt x="0" y="57"/>
                  </a:lnTo>
                  <a:lnTo>
                    <a:pt x="0" y="283"/>
                  </a:lnTo>
                  <a:lnTo>
                    <a:pt x="2" y="295"/>
                  </a:lnTo>
                  <a:lnTo>
                    <a:pt x="5" y="306"/>
                  </a:lnTo>
                  <a:lnTo>
                    <a:pt x="11" y="314"/>
                  </a:lnTo>
                  <a:lnTo>
                    <a:pt x="19" y="323"/>
                  </a:lnTo>
                  <a:lnTo>
                    <a:pt x="29" y="330"/>
                  </a:lnTo>
                  <a:lnTo>
                    <a:pt x="40" y="336"/>
                  </a:lnTo>
                  <a:lnTo>
                    <a:pt x="51" y="339"/>
                  </a:lnTo>
                  <a:lnTo>
                    <a:pt x="64" y="340"/>
                  </a:lnTo>
                  <a:lnTo>
                    <a:pt x="856" y="340"/>
                  </a:lnTo>
                  <a:lnTo>
                    <a:pt x="869" y="339"/>
                  </a:lnTo>
                  <a:lnTo>
                    <a:pt x="882" y="336"/>
                  </a:lnTo>
                  <a:lnTo>
                    <a:pt x="891" y="330"/>
                  </a:lnTo>
                  <a:lnTo>
                    <a:pt x="901" y="323"/>
                  </a:lnTo>
                  <a:lnTo>
                    <a:pt x="909" y="314"/>
                  </a:lnTo>
                  <a:lnTo>
                    <a:pt x="915" y="306"/>
                  </a:lnTo>
                  <a:lnTo>
                    <a:pt x="918" y="295"/>
                  </a:lnTo>
                  <a:lnTo>
                    <a:pt x="920" y="283"/>
                  </a:lnTo>
                  <a:lnTo>
                    <a:pt x="920" y="57"/>
                  </a:lnTo>
                  <a:lnTo>
                    <a:pt x="918" y="46"/>
                  </a:lnTo>
                  <a:lnTo>
                    <a:pt x="915" y="36"/>
                  </a:lnTo>
                  <a:lnTo>
                    <a:pt x="909" y="26"/>
                  </a:lnTo>
                  <a:lnTo>
                    <a:pt x="901" y="17"/>
                  </a:lnTo>
                  <a:lnTo>
                    <a:pt x="891" y="10"/>
                  </a:lnTo>
                  <a:lnTo>
                    <a:pt x="882" y="5"/>
                  </a:lnTo>
                  <a:lnTo>
                    <a:pt x="869" y="2"/>
                  </a:lnTo>
                  <a:lnTo>
                    <a:pt x="85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9D9D9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" name="Rectangle 36"/>
            <p:cNvSpPr>
              <a:spLocks noChangeArrowheads="1"/>
            </p:cNvSpPr>
            <p:nvPr/>
          </p:nvSpPr>
          <p:spPr bwMode="auto">
            <a:xfrm>
              <a:off x="2088" y="3779"/>
              <a:ext cx="21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1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Name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10" name="Oval 37"/>
            <p:cNvSpPr>
              <a:spLocks noChangeArrowheads="1"/>
            </p:cNvSpPr>
            <p:nvPr/>
          </p:nvSpPr>
          <p:spPr bwMode="auto">
            <a:xfrm>
              <a:off x="1482" y="1452"/>
              <a:ext cx="231" cy="205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11" name="Group 38"/>
            <p:cNvGrpSpPr>
              <a:grpSpLocks/>
            </p:cNvGrpSpPr>
            <p:nvPr/>
          </p:nvGrpSpPr>
          <p:grpSpPr bwMode="auto">
            <a:xfrm>
              <a:off x="1498" y="2980"/>
              <a:ext cx="231" cy="205"/>
              <a:chOff x="1498" y="2980"/>
              <a:chExt cx="231" cy="205"/>
            </a:xfrm>
          </p:grpSpPr>
          <p:sp>
            <p:nvSpPr>
              <p:cNvPr id="2170" name="Oval 39"/>
              <p:cNvSpPr>
                <a:spLocks noChangeArrowheads="1"/>
              </p:cNvSpPr>
              <p:nvPr/>
            </p:nvSpPr>
            <p:spPr bwMode="auto">
              <a:xfrm>
                <a:off x="1498" y="2980"/>
                <a:ext cx="231" cy="205"/>
              </a:xfrm>
              <a:prstGeom prst="ellipse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71" name="Oval 40"/>
              <p:cNvSpPr>
                <a:spLocks noChangeArrowheads="1"/>
              </p:cNvSpPr>
              <p:nvPr/>
            </p:nvSpPr>
            <p:spPr bwMode="auto">
              <a:xfrm>
                <a:off x="1536" y="3014"/>
                <a:ext cx="154" cy="137"/>
              </a:xfrm>
              <a:prstGeom prst="ellipse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</p:grpSp>
        <p:sp>
          <p:nvSpPr>
            <p:cNvPr id="2112" name="Oval 41"/>
            <p:cNvSpPr>
              <a:spLocks noChangeArrowheads="1"/>
            </p:cNvSpPr>
            <p:nvPr/>
          </p:nvSpPr>
          <p:spPr bwMode="auto">
            <a:xfrm>
              <a:off x="2018" y="3450"/>
              <a:ext cx="116" cy="103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13" name="Group 42"/>
            <p:cNvGrpSpPr>
              <a:grpSpLocks/>
            </p:cNvGrpSpPr>
            <p:nvPr/>
          </p:nvGrpSpPr>
          <p:grpSpPr bwMode="auto">
            <a:xfrm>
              <a:off x="2210" y="3436"/>
              <a:ext cx="154" cy="137"/>
              <a:chOff x="2210" y="3436"/>
              <a:chExt cx="154" cy="137"/>
            </a:xfrm>
          </p:grpSpPr>
          <p:sp>
            <p:nvSpPr>
              <p:cNvPr id="2168" name="Oval 43"/>
              <p:cNvSpPr>
                <a:spLocks noChangeArrowheads="1"/>
              </p:cNvSpPr>
              <p:nvPr/>
            </p:nvSpPr>
            <p:spPr bwMode="auto">
              <a:xfrm>
                <a:off x="2210" y="3436"/>
                <a:ext cx="154" cy="137"/>
              </a:xfrm>
              <a:prstGeom prst="ellipse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69" name="Oval 44"/>
              <p:cNvSpPr>
                <a:spLocks noChangeArrowheads="1"/>
              </p:cNvSpPr>
              <p:nvPr/>
            </p:nvSpPr>
            <p:spPr bwMode="auto">
              <a:xfrm>
                <a:off x="2236" y="3459"/>
                <a:ext cx="103" cy="91"/>
              </a:xfrm>
              <a:prstGeom prst="ellipse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</p:grpSp>
        <p:sp>
          <p:nvSpPr>
            <p:cNvPr id="2114" name="Rectangle 45"/>
            <p:cNvSpPr>
              <a:spLocks noChangeArrowheads="1"/>
            </p:cNvSpPr>
            <p:nvPr/>
          </p:nvSpPr>
          <p:spPr bwMode="auto">
            <a:xfrm>
              <a:off x="2440" y="3374"/>
              <a:ext cx="1207" cy="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15" name="Rectangle 46"/>
            <p:cNvSpPr>
              <a:spLocks noChangeArrowheads="1"/>
            </p:cNvSpPr>
            <p:nvPr/>
          </p:nvSpPr>
          <p:spPr bwMode="auto">
            <a:xfrm>
              <a:off x="2486" y="3445"/>
              <a:ext cx="721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1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Initial and final state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16" name="Rectangle 47"/>
            <p:cNvSpPr>
              <a:spLocks noChangeArrowheads="1"/>
            </p:cNvSpPr>
            <p:nvPr/>
          </p:nvSpPr>
          <p:spPr bwMode="auto">
            <a:xfrm>
              <a:off x="2486" y="3608"/>
              <a:ext cx="512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1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state transition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17" name="Rectangle 48"/>
            <p:cNvSpPr>
              <a:spLocks noChangeArrowheads="1"/>
            </p:cNvSpPr>
            <p:nvPr/>
          </p:nvSpPr>
          <p:spPr bwMode="auto">
            <a:xfrm>
              <a:off x="2486" y="3772"/>
              <a:ext cx="160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1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state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grpSp>
          <p:nvGrpSpPr>
            <p:cNvPr id="2118" name="Group 49"/>
            <p:cNvGrpSpPr>
              <a:grpSpLocks/>
            </p:cNvGrpSpPr>
            <p:nvPr/>
          </p:nvGrpSpPr>
          <p:grpSpPr bwMode="auto">
            <a:xfrm>
              <a:off x="1570" y="2573"/>
              <a:ext cx="85" cy="407"/>
              <a:chOff x="1570" y="2573"/>
              <a:chExt cx="85" cy="407"/>
            </a:xfrm>
          </p:grpSpPr>
          <p:sp>
            <p:nvSpPr>
              <p:cNvPr id="2166" name="Rectangle 50"/>
              <p:cNvSpPr>
                <a:spLocks noChangeArrowheads="1"/>
              </p:cNvSpPr>
              <p:nvPr/>
            </p:nvSpPr>
            <p:spPr bwMode="auto">
              <a:xfrm>
                <a:off x="1603" y="2573"/>
                <a:ext cx="19" cy="33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67" name="Freeform 51"/>
              <p:cNvSpPr>
                <a:spLocks/>
              </p:cNvSpPr>
              <p:nvPr/>
            </p:nvSpPr>
            <p:spPr bwMode="auto">
              <a:xfrm>
                <a:off x="1570" y="2905"/>
                <a:ext cx="85" cy="75"/>
              </a:xfrm>
              <a:custGeom>
                <a:avLst/>
                <a:gdLst>
                  <a:gd name="T0" fmla="*/ 0 w 171"/>
                  <a:gd name="T1" fmla="*/ 0 h 152"/>
                  <a:gd name="T2" fmla="*/ 0 w 171"/>
                  <a:gd name="T3" fmla="*/ 0 h 152"/>
                  <a:gd name="T4" fmla="*/ 0 w 171"/>
                  <a:gd name="T5" fmla="*/ 0 h 152"/>
                  <a:gd name="T6" fmla="*/ 0 w 171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52"/>
                  <a:gd name="T14" fmla="*/ 171 w 171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52">
                    <a:moveTo>
                      <a:pt x="0" y="0"/>
                    </a:moveTo>
                    <a:lnTo>
                      <a:pt x="87" y="152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19" name="Group 52"/>
            <p:cNvGrpSpPr>
              <a:grpSpLocks/>
            </p:cNvGrpSpPr>
            <p:nvPr/>
          </p:nvGrpSpPr>
          <p:grpSpPr bwMode="auto">
            <a:xfrm>
              <a:off x="2095" y="3602"/>
              <a:ext cx="230" cy="76"/>
              <a:chOff x="2095" y="3602"/>
              <a:chExt cx="230" cy="76"/>
            </a:xfrm>
          </p:grpSpPr>
          <p:sp>
            <p:nvSpPr>
              <p:cNvPr id="2164" name="Rectangle 53"/>
              <p:cNvSpPr>
                <a:spLocks noChangeArrowheads="1"/>
              </p:cNvSpPr>
              <p:nvPr/>
            </p:nvSpPr>
            <p:spPr bwMode="auto">
              <a:xfrm>
                <a:off x="2095" y="3631"/>
                <a:ext cx="146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65" name="Freeform 54"/>
              <p:cNvSpPr>
                <a:spLocks/>
              </p:cNvSpPr>
              <p:nvPr/>
            </p:nvSpPr>
            <p:spPr bwMode="auto">
              <a:xfrm>
                <a:off x="2240" y="3602"/>
                <a:ext cx="85" cy="76"/>
              </a:xfrm>
              <a:custGeom>
                <a:avLst/>
                <a:gdLst>
                  <a:gd name="T0" fmla="*/ 0 w 171"/>
                  <a:gd name="T1" fmla="*/ 1 h 151"/>
                  <a:gd name="T2" fmla="*/ 0 w 171"/>
                  <a:gd name="T3" fmla="*/ 1 h 151"/>
                  <a:gd name="T4" fmla="*/ 0 w 171"/>
                  <a:gd name="T5" fmla="*/ 0 h 151"/>
                  <a:gd name="T6" fmla="*/ 0 w 171"/>
                  <a:gd name="T7" fmla="*/ 1 h 1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51"/>
                  <a:gd name="T14" fmla="*/ 171 w 171"/>
                  <a:gd name="T15" fmla="*/ 151 h 1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51">
                    <a:moveTo>
                      <a:pt x="0" y="151"/>
                    </a:moveTo>
                    <a:lnTo>
                      <a:pt x="171" y="75"/>
                    </a:lnTo>
                    <a:lnTo>
                      <a:pt x="0" y="0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20" name="Rectangle 55"/>
            <p:cNvSpPr>
              <a:spLocks noChangeArrowheads="1"/>
            </p:cNvSpPr>
            <p:nvPr/>
          </p:nvSpPr>
          <p:spPr bwMode="auto">
            <a:xfrm>
              <a:off x="1635" y="1758"/>
              <a:ext cx="263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21" name="Rectangle 56"/>
            <p:cNvSpPr>
              <a:spLocks noChangeArrowheads="1"/>
            </p:cNvSpPr>
            <p:nvPr/>
          </p:nvSpPr>
          <p:spPr bwMode="auto">
            <a:xfrm>
              <a:off x="1681" y="1787"/>
              <a:ext cx="14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init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22" name="Rectangle 57"/>
            <p:cNvSpPr>
              <a:spLocks noChangeArrowheads="1"/>
            </p:cNvSpPr>
            <p:nvPr/>
          </p:nvSpPr>
          <p:spPr bwMode="auto">
            <a:xfrm>
              <a:off x="1635" y="2709"/>
              <a:ext cx="398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23" name="Rectangle 58"/>
            <p:cNvSpPr>
              <a:spLocks noChangeArrowheads="1"/>
            </p:cNvSpPr>
            <p:nvPr/>
          </p:nvSpPr>
          <p:spPr bwMode="auto">
            <a:xfrm>
              <a:off x="1681" y="2738"/>
              <a:ext cx="26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delete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grpSp>
          <p:nvGrpSpPr>
            <p:cNvPr id="2124" name="Group 59"/>
            <p:cNvGrpSpPr>
              <a:grpSpLocks/>
            </p:cNvGrpSpPr>
            <p:nvPr/>
          </p:nvGrpSpPr>
          <p:grpSpPr bwMode="auto">
            <a:xfrm>
              <a:off x="1942" y="2196"/>
              <a:ext cx="881" cy="75"/>
              <a:chOff x="1942" y="2196"/>
              <a:chExt cx="881" cy="75"/>
            </a:xfrm>
          </p:grpSpPr>
          <p:sp>
            <p:nvSpPr>
              <p:cNvPr id="2162" name="Rectangle 60"/>
              <p:cNvSpPr>
                <a:spLocks noChangeArrowheads="1"/>
              </p:cNvSpPr>
              <p:nvPr/>
            </p:nvSpPr>
            <p:spPr bwMode="auto">
              <a:xfrm>
                <a:off x="1942" y="2225"/>
                <a:ext cx="79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63" name="Freeform 61"/>
              <p:cNvSpPr>
                <a:spLocks/>
              </p:cNvSpPr>
              <p:nvPr/>
            </p:nvSpPr>
            <p:spPr bwMode="auto">
              <a:xfrm>
                <a:off x="2738" y="2196"/>
                <a:ext cx="85" cy="75"/>
              </a:xfrm>
              <a:custGeom>
                <a:avLst/>
                <a:gdLst>
                  <a:gd name="T0" fmla="*/ 0 w 171"/>
                  <a:gd name="T1" fmla="*/ 0 h 152"/>
                  <a:gd name="T2" fmla="*/ 0 w 171"/>
                  <a:gd name="T3" fmla="*/ 0 h 152"/>
                  <a:gd name="T4" fmla="*/ 0 w 171"/>
                  <a:gd name="T5" fmla="*/ 0 h 152"/>
                  <a:gd name="T6" fmla="*/ 0 w 171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52"/>
                  <a:gd name="T14" fmla="*/ 171 w 171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52">
                    <a:moveTo>
                      <a:pt x="0" y="152"/>
                    </a:moveTo>
                    <a:lnTo>
                      <a:pt x="171" y="75"/>
                    </a:lnTo>
                    <a:lnTo>
                      <a:pt x="0" y="0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25" name="Group 62"/>
            <p:cNvGrpSpPr>
              <a:grpSpLocks/>
            </p:cNvGrpSpPr>
            <p:nvPr/>
          </p:nvGrpSpPr>
          <p:grpSpPr bwMode="auto">
            <a:xfrm>
              <a:off x="3513" y="2196"/>
              <a:ext cx="881" cy="75"/>
              <a:chOff x="3513" y="2196"/>
              <a:chExt cx="881" cy="75"/>
            </a:xfrm>
          </p:grpSpPr>
          <p:sp>
            <p:nvSpPr>
              <p:cNvPr id="2160" name="Rectangle 63"/>
              <p:cNvSpPr>
                <a:spLocks noChangeArrowheads="1"/>
              </p:cNvSpPr>
              <p:nvPr/>
            </p:nvSpPr>
            <p:spPr bwMode="auto">
              <a:xfrm>
                <a:off x="3513" y="2225"/>
                <a:ext cx="79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61" name="Freeform 64"/>
              <p:cNvSpPr>
                <a:spLocks/>
              </p:cNvSpPr>
              <p:nvPr/>
            </p:nvSpPr>
            <p:spPr bwMode="auto">
              <a:xfrm>
                <a:off x="4309" y="2196"/>
                <a:ext cx="85" cy="75"/>
              </a:xfrm>
              <a:custGeom>
                <a:avLst/>
                <a:gdLst>
                  <a:gd name="T0" fmla="*/ 0 w 170"/>
                  <a:gd name="T1" fmla="*/ 0 h 152"/>
                  <a:gd name="T2" fmla="*/ 1 w 170"/>
                  <a:gd name="T3" fmla="*/ 0 h 152"/>
                  <a:gd name="T4" fmla="*/ 0 w 170"/>
                  <a:gd name="T5" fmla="*/ 0 h 152"/>
                  <a:gd name="T6" fmla="*/ 0 w 170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152"/>
                  <a:gd name="T14" fmla="*/ 170 w 170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152">
                    <a:moveTo>
                      <a:pt x="0" y="152"/>
                    </a:moveTo>
                    <a:lnTo>
                      <a:pt x="170" y="75"/>
                    </a:lnTo>
                    <a:lnTo>
                      <a:pt x="0" y="0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26" name="Group 65"/>
            <p:cNvGrpSpPr>
              <a:grpSpLocks/>
            </p:cNvGrpSpPr>
            <p:nvPr/>
          </p:nvGrpSpPr>
          <p:grpSpPr bwMode="auto">
            <a:xfrm>
              <a:off x="1942" y="2365"/>
              <a:ext cx="881" cy="76"/>
              <a:chOff x="1942" y="2365"/>
              <a:chExt cx="881" cy="76"/>
            </a:xfrm>
          </p:grpSpPr>
          <p:sp>
            <p:nvSpPr>
              <p:cNvPr id="2158" name="Rectangle 66"/>
              <p:cNvSpPr>
                <a:spLocks noChangeArrowheads="1"/>
              </p:cNvSpPr>
              <p:nvPr/>
            </p:nvSpPr>
            <p:spPr bwMode="auto">
              <a:xfrm>
                <a:off x="2026" y="2395"/>
                <a:ext cx="79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59" name="Freeform 67"/>
              <p:cNvSpPr>
                <a:spLocks/>
              </p:cNvSpPr>
              <p:nvPr/>
            </p:nvSpPr>
            <p:spPr bwMode="auto">
              <a:xfrm>
                <a:off x="1942" y="2365"/>
                <a:ext cx="85" cy="76"/>
              </a:xfrm>
              <a:custGeom>
                <a:avLst/>
                <a:gdLst>
                  <a:gd name="T0" fmla="*/ 1 w 170"/>
                  <a:gd name="T1" fmla="*/ 0 h 151"/>
                  <a:gd name="T2" fmla="*/ 0 w 170"/>
                  <a:gd name="T3" fmla="*/ 1 h 151"/>
                  <a:gd name="T4" fmla="*/ 1 w 170"/>
                  <a:gd name="T5" fmla="*/ 1 h 151"/>
                  <a:gd name="T6" fmla="*/ 1 w 170"/>
                  <a:gd name="T7" fmla="*/ 0 h 1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151"/>
                  <a:gd name="T14" fmla="*/ 170 w 170"/>
                  <a:gd name="T15" fmla="*/ 151 h 1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151">
                    <a:moveTo>
                      <a:pt x="170" y="0"/>
                    </a:moveTo>
                    <a:lnTo>
                      <a:pt x="0" y="76"/>
                    </a:lnTo>
                    <a:lnTo>
                      <a:pt x="170" y="151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27" name="Group 68"/>
            <p:cNvGrpSpPr>
              <a:grpSpLocks/>
            </p:cNvGrpSpPr>
            <p:nvPr/>
          </p:nvGrpSpPr>
          <p:grpSpPr bwMode="auto">
            <a:xfrm>
              <a:off x="3513" y="2365"/>
              <a:ext cx="881" cy="76"/>
              <a:chOff x="3513" y="2365"/>
              <a:chExt cx="881" cy="76"/>
            </a:xfrm>
          </p:grpSpPr>
          <p:sp>
            <p:nvSpPr>
              <p:cNvPr id="2156" name="Rectangle 69"/>
              <p:cNvSpPr>
                <a:spLocks noChangeArrowheads="1"/>
              </p:cNvSpPr>
              <p:nvPr/>
            </p:nvSpPr>
            <p:spPr bwMode="auto">
              <a:xfrm>
                <a:off x="3597" y="2395"/>
                <a:ext cx="79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57" name="Freeform 70"/>
              <p:cNvSpPr>
                <a:spLocks/>
              </p:cNvSpPr>
              <p:nvPr/>
            </p:nvSpPr>
            <p:spPr bwMode="auto">
              <a:xfrm>
                <a:off x="3513" y="2365"/>
                <a:ext cx="85" cy="76"/>
              </a:xfrm>
              <a:custGeom>
                <a:avLst/>
                <a:gdLst>
                  <a:gd name="T0" fmla="*/ 0 w 171"/>
                  <a:gd name="T1" fmla="*/ 0 h 151"/>
                  <a:gd name="T2" fmla="*/ 0 w 171"/>
                  <a:gd name="T3" fmla="*/ 1 h 151"/>
                  <a:gd name="T4" fmla="*/ 0 w 171"/>
                  <a:gd name="T5" fmla="*/ 1 h 151"/>
                  <a:gd name="T6" fmla="*/ 0 w 171"/>
                  <a:gd name="T7" fmla="*/ 0 h 1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51"/>
                  <a:gd name="T14" fmla="*/ 171 w 171"/>
                  <a:gd name="T15" fmla="*/ 151 h 1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51">
                    <a:moveTo>
                      <a:pt x="171" y="0"/>
                    </a:moveTo>
                    <a:lnTo>
                      <a:pt x="0" y="76"/>
                    </a:lnTo>
                    <a:lnTo>
                      <a:pt x="171" y="151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28" name="Rectangle 71"/>
            <p:cNvSpPr>
              <a:spLocks noChangeArrowheads="1"/>
            </p:cNvSpPr>
            <p:nvPr/>
          </p:nvSpPr>
          <p:spPr bwMode="auto">
            <a:xfrm>
              <a:off x="2210" y="2029"/>
              <a:ext cx="334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29" name="Rectangle 72"/>
            <p:cNvSpPr>
              <a:spLocks noChangeArrowheads="1"/>
            </p:cNvSpPr>
            <p:nvPr/>
          </p:nvSpPr>
          <p:spPr bwMode="auto">
            <a:xfrm>
              <a:off x="2256" y="2059"/>
              <a:ext cx="21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0" name="Rectangle 73"/>
            <p:cNvSpPr>
              <a:spLocks noChangeArrowheads="1"/>
            </p:cNvSpPr>
            <p:nvPr/>
          </p:nvSpPr>
          <p:spPr bwMode="auto">
            <a:xfrm>
              <a:off x="1984" y="2437"/>
              <a:ext cx="878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31" name="Rectangle 74"/>
            <p:cNvSpPr>
              <a:spLocks noChangeArrowheads="1"/>
            </p:cNvSpPr>
            <p:nvPr/>
          </p:nvSpPr>
          <p:spPr bwMode="auto">
            <a:xfrm>
              <a:off x="2030" y="2466"/>
              <a:ext cx="16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2" name="Rectangle 75"/>
            <p:cNvSpPr>
              <a:spLocks noChangeArrowheads="1"/>
            </p:cNvSpPr>
            <p:nvPr/>
          </p:nvSpPr>
          <p:spPr bwMode="auto">
            <a:xfrm>
              <a:off x="2222" y="2466"/>
              <a:ext cx="52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[height= 1]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3" name="Rectangle 76"/>
            <p:cNvSpPr>
              <a:spLocks noChangeArrowheads="1"/>
            </p:cNvSpPr>
            <p:nvPr/>
          </p:nvSpPr>
          <p:spPr bwMode="auto">
            <a:xfrm>
              <a:off x="3771" y="2437"/>
              <a:ext cx="285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34" name="Rectangle 77"/>
            <p:cNvSpPr>
              <a:spLocks noChangeArrowheads="1"/>
            </p:cNvSpPr>
            <p:nvPr/>
          </p:nvSpPr>
          <p:spPr bwMode="auto">
            <a:xfrm>
              <a:off x="3817" y="2466"/>
              <a:ext cx="16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5" name="Rectangle 78"/>
            <p:cNvSpPr>
              <a:spLocks noChangeArrowheads="1"/>
            </p:cNvSpPr>
            <p:nvPr/>
          </p:nvSpPr>
          <p:spPr bwMode="auto">
            <a:xfrm>
              <a:off x="3475" y="1894"/>
              <a:ext cx="930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36" name="Rectangle 79"/>
            <p:cNvSpPr>
              <a:spLocks noChangeArrowheads="1"/>
            </p:cNvSpPr>
            <p:nvPr/>
          </p:nvSpPr>
          <p:spPr bwMode="auto">
            <a:xfrm>
              <a:off x="3803" y="1923"/>
              <a:ext cx="2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 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7" name="Rectangle 80"/>
            <p:cNvSpPr>
              <a:spLocks noChangeArrowheads="1"/>
            </p:cNvSpPr>
            <p:nvPr/>
          </p:nvSpPr>
          <p:spPr bwMode="auto">
            <a:xfrm>
              <a:off x="3521" y="2059"/>
              <a:ext cx="75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[height = max-1]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38" name="Rectangle 81"/>
            <p:cNvSpPr>
              <a:spLocks noChangeArrowheads="1"/>
            </p:cNvSpPr>
            <p:nvPr/>
          </p:nvSpPr>
          <p:spPr bwMode="auto">
            <a:xfrm>
              <a:off x="2785" y="1275"/>
              <a:ext cx="878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39" name="Rectangle 82"/>
            <p:cNvSpPr>
              <a:spLocks noChangeArrowheads="1"/>
            </p:cNvSpPr>
            <p:nvPr/>
          </p:nvSpPr>
          <p:spPr bwMode="auto">
            <a:xfrm>
              <a:off x="2831" y="1305"/>
              <a:ext cx="168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0" name="Rectangle 83"/>
            <p:cNvSpPr>
              <a:spLocks noChangeArrowheads="1"/>
            </p:cNvSpPr>
            <p:nvPr/>
          </p:nvSpPr>
          <p:spPr bwMode="auto">
            <a:xfrm>
              <a:off x="3023" y="1305"/>
              <a:ext cx="52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[height&gt; 1]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1" name="Rectangle 84"/>
            <p:cNvSpPr>
              <a:spLocks noChangeArrowheads="1"/>
            </p:cNvSpPr>
            <p:nvPr/>
          </p:nvSpPr>
          <p:spPr bwMode="auto">
            <a:xfrm>
              <a:off x="2623" y="1445"/>
              <a:ext cx="1204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42" name="Rectangle 85"/>
            <p:cNvSpPr>
              <a:spLocks noChangeArrowheads="1"/>
            </p:cNvSpPr>
            <p:nvPr/>
          </p:nvSpPr>
          <p:spPr bwMode="auto">
            <a:xfrm>
              <a:off x="2669" y="1475"/>
              <a:ext cx="21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3" name="Rectangle 86"/>
            <p:cNvSpPr>
              <a:spLocks noChangeArrowheads="1"/>
            </p:cNvSpPr>
            <p:nvPr/>
          </p:nvSpPr>
          <p:spPr bwMode="auto">
            <a:xfrm>
              <a:off x="2910" y="1475"/>
              <a:ext cx="78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[height &lt; max-1]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4" name="Rectangle 87"/>
            <p:cNvSpPr>
              <a:spLocks noChangeArrowheads="1"/>
            </p:cNvSpPr>
            <p:nvPr/>
          </p:nvSpPr>
          <p:spPr bwMode="auto">
            <a:xfrm>
              <a:off x="3104" y="1105"/>
              <a:ext cx="256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45" name="Rectangle 88"/>
            <p:cNvSpPr>
              <a:spLocks noChangeArrowheads="1"/>
            </p:cNvSpPr>
            <p:nvPr/>
          </p:nvSpPr>
          <p:spPr bwMode="auto">
            <a:xfrm>
              <a:off x="3150" y="113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top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6" name="Rectangle 89"/>
            <p:cNvSpPr>
              <a:spLocks noChangeArrowheads="1"/>
            </p:cNvSpPr>
            <p:nvPr/>
          </p:nvSpPr>
          <p:spPr bwMode="auto">
            <a:xfrm>
              <a:off x="4586" y="1445"/>
              <a:ext cx="256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47" name="Rectangle 90"/>
            <p:cNvSpPr>
              <a:spLocks noChangeArrowheads="1"/>
            </p:cNvSpPr>
            <p:nvPr/>
          </p:nvSpPr>
          <p:spPr bwMode="auto">
            <a:xfrm>
              <a:off x="4632" y="1475"/>
              <a:ext cx="14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top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48" name="Rectangle 91"/>
            <p:cNvSpPr>
              <a:spLocks noChangeArrowheads="1"/>
            </p:cNvSpPr>
            <p:nvPr/>
          </p:nvSpPr>
          <p:spPr bwMode="auto">
            <a:xfrm>
              <a:off x="1290" y="3422"/>
              <a:ext cx="475" cy="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49" name="Rectangle 92"/>
            <p:cNvSpPr>
              <a:spLocks noChangeArrowheads="1"/>
            </p:cNvSpPr>
            <p:nvPr/>
          </p:nvSpPr>
          <p:spPr bwMode="auto">
            <a:xfrm>
              <a:off x="1337" y="3449"/>
              <a:ext cx="176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CN" altLang="en-US" sz="11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说明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50" name="Rectangle 93"/>
            <p:cNvSpPr>
              <a:spLocks noChangeArrowheads="1"/>
            </p:cNvSpPr>
            <p:nvPr/>
          </p:nvSpPr>
          <p:spPr bwMode="auto">
            <a:xfrm>
              <a:off x="4533" y="1248"/>
              <a:ext cx="399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51" name="Rectangle 94"/>
            <p:cNvSpPr>
              <a:spLocks noChangeArrowheads="1"/>
            </p:cNvSpPr>
            <p:nvPr/>
          </p:nvSpPr>
          <p:spPr bwMode="auto">
            <a:xfrm>
              <a:off x="4579" y="1278"/>
              <a:ext cx="21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52" name="Rectangle 95"/>
            <p:cNvSpPr>
              <a:spLocks noChangeArrowheads="1"/>
            </p:cNvSpPr>
            <p:nvPr/>
          </p:nvSpPr>
          <p:spPr bwMode="auto">
            <a:xfrm>
              <a:off x="4821" y="1278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*</a:t>
              </a:r>
              <a:endParaRPr lang="zh-TW" altLang="en-US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grpSp>
          <p:nvGrpSpPr>
            <p:cNvPr id="2153" name="Group 96"/>
            <p:cNvGrpSpPr>
              <a:grpSpLocks/>
            </p:cNvGrpSpPr>
            <p:nvPr/>
          </p:nvGrpSpPr>
          <p:grpSpPr bwMode="auto">
            <a:xfrm>
              <a:off x="1554" y="1690"/>
              <a:ext cx="85" cy="407"/>
              <a:chOff x="1554" y="1690"/>
              <a:chExt cx="85" cy="407"/>
            </a:xfrm>
          </p:grpSpPr>
          <p:sp>
            <p:nvSpPr>
              <p:cNvPr id="2154" name="Rectangle 97"/>
              <p:cNvSpPr>
                <a:spLocks noChangeArrowheads="1"/>
              </p:cNvSpPr>
              <p:nvPr/>
            </p:nvSpPr>
            <p:spPr bwMode="auto">
              <a:xfrm>
                <a:off x="1587" y="1690"/>
                <a:ext cx="19" cy="33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55" name="Freeform 98"/>
              <p:cNvSpPr>
                <a:spLocks/>
              </p:cNvSpPr>
              <p:nvPr/>
            </p:nvSpPr>
            <p:spPr bwMode="auto">
              <a:xfrm>
                <a:off x="1554" y="2022"/>
                <a:ext cx="85" cy="75"/>
              </a:xfrm>
              <a:custGeom>
                <a:avLst/>
                <a:gdLst>
                  <a:gd name="T0" fmla="*/ 0 w 170"/>
                  <a:gd name="T1" fmla="*/ 0 h 152"/>
                  <a:gd name="T2" fmla="*/ 1 w 170"/>
                  <a:gd name="T3" fmla="*/ 0 h 152"/>
                  <a:gd name="T4" fmla="*/ 1 w 170"/>
                  <a:gd name="T5" fmla="*/ 0 h 152"/>
                  <a:gd name="T6" fmla="*/ 0 w 170"/>
                  <a:gd name="T7" fmla="*/ 0 h 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"/>
                  <a:gd name="T13" fmla="*/ 0 h 152"/>
                  <a:gd name="T14" fmla="*/ 170 w 170"/>
                  <a:gd name="T15" fmla="*/ 152 h 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" h="152">
                    <a:moveTo>
                      <a:pt x="0" y="0"/>
                    </a:moveTo>
                    <a:lnTo>
                      <a:pt x="86" y="152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093" name="Object 45"/>
            <p:cNvGraphicFramePr>
              <a:graphicFrameLocks noChangeAspect="1"/>
            </p:cNvGraphicFramePr>
            <p:nvPr/>
          </p:nvGraphicFramePr>
          <p:xfrm>
            <a:off x="617" y="1536"/>
            <a:ext cx="538" cy="1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586130" imgH="1910182" progId="">
                    <p:embed/>
                  </p:oleObj>
                </mc:Choice>
                <mc:Fallback>
                  <p:oleObj name="Clip" r:id="rId4" imgW="586130" imgH="1910182" progId="">
                    <p:embed/>
                    <p:pic>
                      <p:nvPicPr>
                        <p:cNvPr id="0" name="Picture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" y="1536"/>
                          <a:ext cx="538" cy="1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8548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404813"/>
            <a:ext cx="6480175" cy="539750"/>
          </a:xfrm>
        </p:spPr>
        <p:txBody>
          <a:bodyPr tIns="0" bIns="0" anchor="t"/>
          <a:lstStyle/>
          <a:p>
            <a:pPr algn="ctr" defTabSz="1436688" eaLnBrk="1" hangingPunct="1">
              <a:lnSpc>
                <a:spcPct val="90000"/>
              </a:lnSpc>
              <a:buClr>
                <a:srgbClr val="00518E"/>
              </a:buClr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示例：</a:t>
            </a:r>
            <a:r>
              <a:rPr lang="zh-CN" altLang="de-DE" sz="3200" dirty="0">
                <a:solidFill>
                  <a:srgbClr val="FFFF00"/>
                </a:solidFill>
                <a:latin typeface="+mj-ea"/>
              </a:rPr>
              <a:t>状态</a:t>
            </a:r>
            <a:r>
              <a:rPr lang="en-US" altLang="en-US" sz="3200" dirty="0">
                <a:solidFill>
                  <a:srgbClr val="FFFF00"/>
                </a:solidFill>
                <a:latin typeface="+mj-ea"/>
              </a:rPr>
              <a:t>图</a:t>
            </a:r>
            <a:endParaRPr lang="de-DE" altLang="de-DE" sz="3200" dirty="0">
              <a:solidFill>
                <a:srgbClr val="FFFF00"/>
              </a:solidFill>
              <a:latin typeface="+mj-ea"/>
            </a:endParaRP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5"/>
          <p:cNvSpPr>
            <a:spLocks noChangeArrowheads="1"/>
          </p:cNvSpPr>
          <p:nvPr/>
        </p:nvSpPr>
        <p:spPr bwMode="auto">
          <a:xfrm>
            <a:off x="693738" y="2335213"/>
            <a:ext cx="736123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rgbClr val="00A77E"/>
              </a:solidFill>
            </a:endParaRPr>
          </a:p>
        </p:txBody>
      </p:sp>
      <p:graphicFrame>
        <p:nvGraphicFramePr>
          <p:cNvPr id="364607" name="Group 63"/>
          <p:cNvGraphicFramePr>
            <a:graphicFrameLocks noGrp="1"/>
          </p:cNvGraphicFramePr>
          <p:nvPr/>
        </p:nvGraphicFramePr>
        <p:xfrm>
          <a:off x="539750" y="1484313"/>
          <a:ext cx="8208963" cy="4105275"/>
        </p:xfrm>
        <a:graphic>
          <a:graphicData uri="http://schemas.openxmlformats.org/drawingml/2006/table">
            <a:tbl>
              <a:tblPr/>
              <a:tblGrid>
                <a:gridCol w="15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69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输入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状态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init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push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pop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delete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top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initial</a:t>
                      </a: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empty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empty</a:t>
                      </a: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error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deleted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error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</a:t>
                      </a: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full(2)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empty(3)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filled(4)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error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full</a:t>
                      </a: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full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filled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error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full</a:t>
                      </a: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AC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deleted</a:t>
                      </a:r>
                    </a:p>
                  </a:txBody>
                  <a:tcPr marL="90000" marR="90000" marT="46792" marB="467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500AD"/>
                        </a:buClr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90000" marR="90000" marT="46792" marB="467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7142" name="Text Box 270"/>
          <p:cNvSpPr txBox="1">
            <a:spLocks noChangeArrowheads="1"/>
          </p:cNvSpPr>
          <p:nvPr/>
        </p:nvSpPr>
        <p:spPr bwMode="auto">
          <a:xfrm>
            <a:off x="900113" y="5805488"/>
            <a:ext cx="755967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(1)--push</a:t>
            </a:r>
            <a:r>
              <a:rPr lang="en-US" altLang="zh-CN" i="0">
                <a:solidFill>
                  <a:srgbClr val="00A77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[height &lt; max-1]</a:t>
            </a:r>
            <a:r>
              <a:rPr lang="en-US" altLang="zh-CN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</a:t>
            </a:r>
            <a:r>
              <a:rPr lang="en-US" altLang="zh-CN" i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 (3)--pop</a:t>
            </a:r>
            <a:r>
              <a:rPr lang="en-US" altLang="zh-CN" i="0">
                <a:solidFill>
                  <a:srgbClr val="00A77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[height </a:t>
            </a:r>
            <a:r>
              <a:rPr lang="en-US" altLang="zh-CN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1]</a:t>
            </a:r>
            <a:endParaRPr lang="en-US" altLang="zh-CN" i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i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(2)--push</a:t>
            </a:r>
            <a:r>
              <a:rPr lang="en-US" altLang="zh-CN" i="0">
                <a:solidFill>
                  <a:srgbClr val="00A77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[height </a:t>
            </a:r>
            <a:r>
              <a:rPr lang="en-US" altLang="zh-CN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=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max-1]</a:t>
            </a:r>
            <a:r>
              <a:rPr lang="en-US" altLang="zh-CN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</a:t>
            </a:r>
            <a:r>
              <a:rPr lang="en-US" altLang="zh-CN" i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 (4)--pop</a:t>
            </a:r>
            <a:r>
              <a:rPr lang="en-US" altLang="zh-CN" i="0">
                <a:solidFill>
                  <a:srgbClr val="00A77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[height &gt;</a:t>
            </a:r>
            <a:r>
              <a:rPr lang="en-US" altLang="zh-TW" i="0">
                <a:solidFill>
                  <a:srgbClr val="00A77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TW" i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1]</a:t>
            </a:r>
          </a:p>
        </p:txBody>
      </p:sp>
      <p:sp>
        <p:nvSpPr>
          <p:cNvPr id="109625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2051050" y="333375"/>
            <a:ext cx="4968875" cy="539750"/>
          </a:xfrm>
        </p:spPr>
        <p:txBody>
          <a:bodyPr tIns="0" bIns="0" anchor="t"/>
          <a:lstStyle/>
          <a:p>
            <a:pPr algn="ctr" defTabSz="1436688" eaLnBrk="1" hangingPunct="1">
              <a:lnSpc>
                <a:spcPct val="90000"/>
              </a:lnSpc>
              <a:buClr>
                <a:srgbClr val="00518E"/>
              </a:buClr>
              <a:defRPr/>
            </a:pPr>
            <a:r>
              <a:rPr lang="zh-CN" altLang="de-DE" sz="3200" dirty="0">
                <a:solidFill>
                  <a:srgbClr val="FFFF00"/>
                </a:solidFill>
                <a:latin typeface="+mj-ea"/>
              </a:rPr>
              <a:t>状态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表</a:t>
            </a:r>
            <a:endParaRPr lang="de-DE" altLang="de-DE" sz="3200" dirty="0">
              <a:solidFill>
                <a:srgbClr val="FFFF00"/>
              </a:solidFill>
              <a:latin typeface="+mj-ea"/>
            </a:endParaRPr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37" name="组合 105"/>
          <p:cNvGrpSpPr>
            <a:grpSpLocks/>
          </p:cNvGrpSpPr>
          <p:nvPr/>
        </p:nvGrpSpPr>
        <p:grpSpPr bwMode="auto">
          <a:xfrm>
            <a:off x="1476375" y="1484313"/>
            <a:ext cx="6551613" cy="4968875"/>
            <a:chOff x="1447800" y="1506538"/>
            <a:chExt cx="6324600" cy="4443412"/>
          </a:xfrm>
        </p:grpSpPr>
        <p:sp>
          <p:nvSpPr>
            <p:cNvPr id="110598" name="Rectangle 19"/>
            <p:cNvSpPr>
              <a:spLocks noChangeArrowheads="1"/>
            </p:cNvSpPr>
            <p:nvPr/>
          </p:nvSpPr>
          <p:spPr bwMode="auto">
            <a:xfrm>
              <a:off x="1447800" y="1506538"/>
              <a:ext cx="6324600" cy="4443412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800">
                <a:solidFill>
                  <a:srgbClr val="00A77E"/>
                </a:solidFill>
                <a:ea typeface="宋体" pitchFamily="2" charset="-122"/>
              </a:endParaRPr>
            </a:p>
          </p:txBody>
        </p:sp>
        <p:sp>
          <p:nvSpPr>
            <p:cNvPr id="219140" name="Rectangle 20"/>
            <p:cNvSpPr>
              <a:spLocks noChangeArrowheads="1"/>
            </p:cNvSpPr>
            <p:nvPr/>
          </p:nvSpPr>
          <p:spPr bwMode="auto">
            <a:xfrm>
              <a:off x="4414838" y="1968500"/>
              <a:ext cx="382587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41" name="Rectangle 2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256112" y="1987225"/>
              <a:ext cx="204788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init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42" name="Rectangle 22"/>
            <p:cNvSpPr>
              <a:spLocks noChangeArrowheads="1"/>
            </p:cNvSpPr>
            <p:nvPr/>
          </p:nvSpPr>
          <p:spPr bwMode="auto">
            <a:xfrm>
              <a:off x="4191000" y="2854325"/>
              <a:ext cx="487363" cy="290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43" name="Rectangle 2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259263" y="2903538"/>
              <a:ext cx="287337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44" name="Rectangle 24"/>
            <p:cNvSpPr>
              <a:spLocks noChangeArrowheads="1"/>
            </p:cNvSpPr>
            <p:nvPr/>
          </p:nvSpPr>
          <p:spPr bwMode="auto">
            <a:xfrm>
              <a:off x="2795588" y="2678113"/>
              <a:ext cx="414337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45" name="Oval 26"/>
            <p:cNvSpPr>
              <a:spLocks noChangeArrowheads="1"/>
            </p:cNvSpPr>
            <p:nvPr/>
          </p:nvSpPr>
          <p:spPr bwMode="auto">
            <a:xfrm>
              <a:off x="3632200" y="1635126"/>
              <a:ext cx="1008063" cy="352100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46" name="Rectangle 2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75088" y="1628775"/>
              <a:ext cx="45878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initial</a:t>
              </a:r>
            </a:p>
          </p:txBody>
        </p:sp>
        <p:sp>
          <p:nvSpPr>
            <p:cNvPr id="219147" name="Oval 28"/>
            <p:cNvSpPr>
              <a:spLocks noChangeArrowheads="1"/>
            </p:cNvSpPr>
            <p:nvPr/>
          </p:nvSpPr>
          <p:spPr bwMode="auto">
            <a:xfrm>
              <a:off x="3632200" y="2244725"/>
              <a:ext cx="1008063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48" name="Rectangle 2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22713" y="2405063"/>
              <a:ext cx="57785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empty   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49" name="Oval 30"/>
            <p:cNvSpPr>
              <a:spLocks noChangeArrowheads="1"/>
            </p:cNvSpPr>
            <p:nvPr/>
          </p:nvSpPr>
          <p:spPr bwMode="auto">
            <a:xfrm>
              <a:off x="1620838" y="4240213"/>
              <a:ext cx="1006475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50" name="Rectangle 3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935163" y="4400550"/>
              <a:ext cx="53340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empty  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51" name="Oval 32"/>
            <p:cNvSpPr>
              <a:spLocks noChangeArrowheads="1"/>
            </p:cNvSpPr>
            <p:nvPr/>
          </p:nvSpPr>
          <p:spPr bwMode="auto">
            <a:xfrm>
              <a:off x="4973638" y="2743200"/>
              <a:ext cx="1006475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52" name="Rectangle 3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05400" y="2903538"/>
              <a:ext cx="60325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deleted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53" name="Oval 34"/>
            <p:cNvSpPr>
              <a:spLocks noChangeArrowheads="1"/>
            </p:cNvSpPr>
            <p:nvPr/>
          </p:nvSpPr>
          <p:spPr bwMode="auto">
            <a:xfrm>
              <a:off x="2905125" y="4240213"/>
              <a:ext cx="1008063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54" name="Rectangle 3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119438" y="4400550"/>
              <a:ext cx="46513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55" name="Oval 36"/>
            <p:cNvSpPr>
              <a:spLocks noChangeArrowheads="1"/>
            </p:cNvSpPr>
            <p:nvPr/>
          </p:nvSpPr>
          <p:spPr bwMode="auto">
            <a:xfrm>
              <a:off x="5476875" y="4240213"/>
              <a:ext cx="1006475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56" name="Rectangle 3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688013" y="4400550"/>
              <a:ext cx="41910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</a:p>
          </p:txBody>
        </p:sp>
        <p:sp>
          <p:nvSpPr>
            <p:cNvPr id="219157" name="Oval 38"/>
            <p:cNvSpPr>
              <a:spLocks noChangeArrowheads="1"/>
            </p:cNvSpPr>
            <p:nvPr/>
          </p:nvSpPr>
          <p:spPr bwMode="auto">
            <a:xfrm>
              <a:off x="6704013" y="4240213"/>
              <a:ext cx="1008062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58" name="Rectangle 3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916738" y="4400550"/>
              <a:ext cx="41910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</a:p>
          </p:txBody>
        </p:sp>
        <p:sp>
          <p:nvSpPr>
            <p:cNvPr id="219159" name="Oval 40"/>
            <p:cNvSpPr>
              <a:spLocks noChangeArrowheads="1"/>
            </p:cNvSpPr>
            <p:nvPr/>
          </p:nvSpPr>
          <p:spPr bwMode="auto">
            <a:xfrm>
              <a:off x="2740025" y="5348288"/>
              <a:ext cx="1004888" cy="554037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60" name="Rectangle 4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068638" y="5508625"/>
              <a:ext cx="246062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full</a:t>
              </a:r>
            </a:p>
          </p:txBody>
        </p:sp>
        <p:sp>
          <p:nvSpPr>
            <p:cNvPr id="219161" name="Oval 42"/>
            <p:cNvSpPr>
              <a:spLocks noChangeArrowheads="1"/>
            </p:cNvSpPr>
            <p:nvPr/>
          </p:nvSpPr>
          <p:spPr bwMode="auto">
            <a:xfrm>
              <a:off x="4022725" y="5348288"/>
              <a:ext cx="1006475" cy="554037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62" name="Rectangle 4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352925" y="5508625"/>
              <a:ext cx="244475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full</a:t>
              </a:r>
            </a:p>
          </p:txBody>
        </p:sp>
        <p:sp>
          <p:nvSpPr>
            <p:cNvPr id="219163" name="Oval 44"/>
            <p:cNvSpPr>
              <a:spLocks noChangeArrowheads="1"/>
            </p:cNvSpPr>
            <p:nvPr/>
          </p:nvSpPr>
          <p:spPr bwMode="auto">
            <a:xfrm>
              <a:off x="5308600" y="5348288"/>
              <a:ext cx="1006475" cy="554037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64" name="Rectangle 4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519738" y="5508625"/>
              <a:ext cx="37465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</a:p>
          </p:txBody>
        </p:sp>
        <p:sp>
          <p:nvSpPr>
            <p:cNvPr id="219165" name="Rectangle 4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121150" y="2798763"/>
              <a:ext cx="28575" cy="2682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66" name="Freeform 47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4073525" y="3062288"/>
              <a:ext cx="123825" cy="123825"/>
            </a:xfrm>
            <a:custGeom>
              <a:avLst/>
              <a:gdLst>
                <a:gd name="T0" fmla="*/ 0 w 125"/>
                <a:gd name="T1" fmla="*/ 0 h 123"/>
                <a:gd name="T2" fmla="*/ 2147483647 w 125"/>
                <a:gd name="T3" fmla="*/ 2147483647 h 123"/>
                <a:gd name="T4" fmla="*/ 2147483647 w 125"/>
                <a:gd name="T5" fmla="*/ 0 h 123"/>
                <a:gd name="T6" fmla="*/ 0 w 125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23"/>
                <a:gd name="T14" fmla="*/ 125 w 125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23">
                  <a:moveTo>
                    <a:pt x="0" y="0"/>
                  </a:moveTo>
                  <a:lnTo>
                    <a:pt x="63" y="12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7" name="Freeform 48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4576763" y="2620963"/>
              <a:ext cx="350837" cy="190500"/>
            </a:xfrm>
            <a:custGeom>
              <a:avLst/>
              <a:gdLst>
                <a:gd name="T0" fmla="*/ 2147483647 w 351"/>
                <a:gd name="T1" fmla="*/ 0 h 191"/>
                <a:gd name="T2" fmla="*/ 0 w 351"/>
                <a:gd name="T3" fmla="*/ 0 h 191"/>
                <a:gd name="T4" fmla="*/ 2147483647 w 351"/>
                <a:gd name="T5" fmla="*/ 2147483647 h 191"/>
                <a:gd name="T6" fmla="*/ 2147483647 w 351"/>
                <a:gd name="T7" fmla="*/ 2147483647 h 191"/>
                <a:gd name="T8" fmla="*/ 2147483647 w 351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91"/>
                <a:gd name="T17" fmla="*/ 351 w 35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91">
                  <a:moveTo>
                    <a:pt x="13" y="0"/>
                  </a:moveTo>
                  <a:lnTo>
                    <a:pt x="0" y="24"/>
                  </a:lnTo>
                  <a:lnTo>
                    <a:pt x="338" y="191"/>
                  </a:lnTo>
                  <a:lnTo>
                    <a:pt x="351" y="16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8" name="Freeform 49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889500" y="2744788"/>
              <a:ext cx="139700" cy="109537"/>
            </a:xfrm>
            <a:custGeom>
              <a:avLst/>
              <a:gdLst>
                <a:gd name="T0" fmla="*/ 0 w 140"/>
                <a:gd name="T1" fmla="*/ 2147483647 h 109"/>
                <a:gd name="T2" fmla="*/ 2147483647 w 140"/>
                <a:gd name="T3" fmla="*/ 2147483647 h 109"/>
                <a:gd name="T4" fmla="*/ 2147483647 w 140"/>
                <a:gd name="T5" fmla="*/ 0 h 109"/>
                <a:gd name="T6" fmla="*/ 0 w 140"/>
                <a:gd name="T7" fmla="*/ 2147483647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09"/>
                <a:gd name="T14" fmla="*/ 140 w 140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09">
                  <a:moveTo>
                    <a:pt x="0" y="109"/>
                  </a:moveTo>
                  <a:lnTo>
                    <a:pt x="140" y="109"/>
                  </a:lnTo>
                  <a:lnTo>
                    <a:pt x="56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69" name="Freeform 50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235450" y="3679825"/>
              <a:ext cx="296863" cy="461963"/>
            </a:xfrm>
            <a:custGeom>
              <a:avLst/>
              <a:gdLst>
                <a:gd name="T0" fmla="*/ 2147483647 w 297"/>
                <a:gd name="T1" fmla="*/ 0 h 465"/>
                <a:gd name="T2" fmla="*/ 0 w 297"/>
                <a:gd name="T3" fmla="*/ 0 h 465"/>
                <a:gd name="T4" fmla="*/ 2147483647 w 297"/>
                <a:gd name="T5" fmla="*/ 2147483647 h 465"/>
                <a:gd name="T6" fmla="*/ 2147483647 w 297"/>
                <a:gd name="T7" fmla="*/ 2147483647 h 465"/>
                <a:gd name="T8" fmla="*/ 2147483647 w 297"/>
                <a:gd name="T9" fmla="*/ 0 h 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7"/>
                <a:gd name="T16" fmla="*/ 0 h 465"/>
                <a:gd name="T17" fmla="*/ 297 w 297"/>
                <a:gd name="T18" fmla="*/ 465 h 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7" h="465">
                  <a:moveTo>
                    <a:pt x="23" y="0"/>
                  </a:moveTo>
                  <a:lnTo>
                    <a:pt x="0" y="14"/>
                  </a:lnTo>
                  <a:lnTo>
                    <a:pt x="274" y="465"/>
                  </a:lnTo>
                  <a:lnTo>
                    <a:pt x="297" y="45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0" name="Freeform 5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464050" y="4102100"/>
              <a:ext cx="117475" cy="138113"/>
            </a:xfrm>
            <a:custGeom>
              <a:avLst/>
              <a:gdLst>
                <a:gd name="T0" fmla="*/ 0 w 118"/>
                <a:gd name="T1" fmla="*/ 2147483647 h 138"/>
                <a:gd name="T2" fmla="*/ 2147483647 w 118"/>
                <a:gd name="T3" fmla="*/ 2147483647 h 138"/>
                <a:gd name="T4" fmla="*/ 2147483647 w 118"/>
                <a:gd name="T5" fmla="*/ 0 h 138"/>
                <a:gd name="T6" fmla="*/ 0 w 118"/>
                <a:gd name="T7" fmla="*/ 2147483647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38"/>
                <a:gd name="T14" fmla="*/ 118 w 118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38">
                  <a:moveTo>
                    <a:pt x="0" y="64"/>
                  </a:moveTo>
                  <a:lnTo>
                    <a:pt x="118" y="138"/>
                  </a:lnTo>
                  <a:lnTo>
                    <a:pt x="108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1" name="Freeform 52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462463" y="3563938"/>
              <a:ext cx="1033462" cy="730250"/>
            </a:xfrm>
            <a:custGeom>
              <a:avLst/>
              <a:gdLst>
                <a:gd name="T0" fmla="*/ 2147483647 w 1035"/>
                <a:gd name="T1" fmla="*/ 0 h 730"/>
                <a:gd name="T2" fmla="*/ 0 w 1035"/>
                <a:gd name="T3" fmla="*/ 2147483647 h 730"/>
                <a:gd name="T4" fmla="*/ 2147483647 w 1035"/>
                <a:gd name="T5" fmla="*/ 2147483647 h 730"/>
                <a:gd name="T6" fmla="*/ 2147483647 w 1035"/>
                <a:gd name="T7" fmla="*/ 2147483647 h 730"/>
                <a:gd name="T8" fmla="*/ 2147483647 w 1035"/>
                <a:gd name="T9" fmla="*/ 0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5"/>
                <a:gd name="T16" fmla="*/ 0 h 730"/>
                <a:gd name="T17" fmla="*/ 1035 w 1035"/>
                <a:gd name="T18" fmla="*/ 730 h 7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5" h="730">
                  <a:moveTo>
                    <a:pt x="16" y="0"/>
                  </a:moveTo>
                  <a:lnTo>
                    <a:pt x="0" y="22"/>
                  </a:lnTo>
                  <a:lnTo>
                    <a:pt x="1019" y="730"/>
                  </a:lnTo>
                  <a:lnTo>
                    <a:pt x="1035" y="70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2" name="Freeform 53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5448300" y="4229100"/>
              <a:ext cx="139700" cy="120650"/>
            </a:xfrm>
            <a:custGeom>
              <a:avLst/>
              <a:gdLst>
                <a:gd name="T0" fmla="*/ 0 w 138"/>
                <a:gd name="T1" fmla="*/ 2147483647 h 121"/>
                <a:gd name="T2" fmla="*/ 2147483647 w 138"/>
                <a:gd name="T3" fmla="*/ 2147483647 h 121"/>
                <a:gd name="T4" fmla="*/ 2147483647 w 138"/>
                <a:gd name="T5" fmla="*/ 0 h 121"/>
                <a:gd name="T6" fmla="*/ 0 w 138"/>
                <a:gd name="T7" fmla="*/ 2147483647 h 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21"/>
                <a:gd name="T14" fmla="*/ 138 w 138"/>
                <a:gd name="T15" fmla="*/ 121 h 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21">
                  <a:moveTo>
                    <a:pt x="0" y="101"/>
                  </a:moveTo>
                  <a:lnTo>
                    <a:pt x="138" y="121"/>
                  </a:lnTo>
                  <a:lnTo>
                    <a:pt x="71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3" name="Freeform 56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554288" y="3508375"/>
              <a:ext cx="1085850" cy="731838"/>
            </a:xfrm>
            <a:custGeom>
              <a:avLst/>
              <a:gdLst>
                <a:gd name="T0" fmla="*/ 2147483647 w 1089"/>
                <a:gd name="T1" fmla="*/ 2147483647 h 734"/>
                <a:gd name="T2" fmla="*/ 2147483647 w 1089"/>
                <a:gd name="T3" fmla="*/ 0 h 734"/>
                <a:gd name="T4" fmla="*/ 0 w 1089"/>
                <a:gd name="T5" fmla="*/ 2147483647 h 734"/>
                <a:gd name="T6" fmla="*/ 0 w 1089"/>
                <a:gd name="T7" fmla="*/ 2147483647 h 734"/>
                <a:gd name="T8" fmla="*/ 2147483647 w 1089"/>
                <a:gd name="T9" fmla="*/ 2147483647 h 7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9"/>
                <a:gd name="T16" fmla="*/ 0 h 734"/>
                <a:gd name="T17" fmla="*/ 1089 w 1089"/>
                <a:gd name="T18" fmla="*/ 734 h 7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9" h="734">
                  <a:moveTo>
                    <a:pt x="1089" y="23"/>
                  </a:moveTo>
                  <a:lnTo>
                    <a:pt x="1074" y="0"/>
                  </a:lnTo>
                  <a:lnTo>
                    <a:pt x="0" y="711"/>
                  </a:lnTo>
                  <a:lnTo>
                    <a:pt x="15" y="734"/>
                  </a:lnTo>
                  <a:lnTo>
                    <a:pt x="1089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4" name="Freeform 5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460625" y="4175125"/>
              <a:ext cx="134938" cy="119063"/>
            </a:xfrm>
            <a:custGeom>
              <a:avLst/>
              <a:gdLst>
                <a:gd name="T0" fmla="*/ 2147483647 w 138"/>
                <a:gd name="T1" fmla="*/ 0 h 121"/>
                <a:gd name="T2" fmla="*/ 0 w 138"/>
                <a:gd name="T3" fmla="*/ 2147483647 h 121"/>
                <a:gd name="T4" fmla="*/ 2147483647 w 138"/>
                <a:gd name="T5" fmla="*/ 2147483647 h 121"/>
                <a:gd name="T6" fmla="*/ 2147483647 w 138"/>
                <a:gd name="T7" fmla="*/ 0 h 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21"/>
                <a:gd name="T14" fmla="*/ 138 w 138"/>
                <a:gd name="T15" fmla="*/ 121 h 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21">
                  <a:moveTo>
                    <a:pt x="69" y="0"/>
                  </a:moveTo>
                  <a:lnTo>
                    <a:pt x="0" y="121"/>
                  </a:lnTo>
                  <a:lnTo>
                    <a:pt x="138" y="1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5" name="Freeform 5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633788" y="3676650"/>
              <a:ext cx="346075" cy="471488"/>
            </a:xfrm>
            <a:custGeom>
              <a:avLst/>
              <a:gdLst>
                <a:gd name="T0" fmla="*/ 2147483647 w 345"/>
                <a:gd name="T1" fmla="*/ 2147483647 h 472"/>
                <a:gd name="T2" fmla="*/ 2147483647 w 345"/>
                <a:gd name="T3" fmla="*/ 0 h 472"/>
                <a:gd name="T4" fmla="*/ 0 w 345"/>
                <a:gd name="T5" fmla="*/ 2147483647 h 472"/>
                <a:gd name="T6" fmla="*/ 2147483647 w 345"/>
                <a:gd name="T7" fmla="*/ 2147483647 h 472"/>
                <a:gd name="T8" fmla="*/ 2147483647 w 345"/>
                <a:gd name="T9" fmla="*/ 2147483647 h 4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5"/>
                <a:gd name="T16" fmla="*/ 0 h 472"/>
                <a:gd name="T17" fmla="*/ 345 w 345"/>
                <a:gd name="T18" fmla="*/ 472 h 4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5" h="472">
                  <a:moveTo>
                    <a:pt x="345" y="16"/>
                  </a:moveTo>
                  <a:lnTo>
                    <a:pt x="323" y="0"/>
                  </a:lnTo>
                  <a:lnTo>
                    <a:pt x="0" y="456"/>
                  </a:lnTo>
                  <a:lnTo>
                    <a:pt x="22" y="472"/>
                  </a:lnTo>
                  <a:lnTo>
                    <a:pt x="345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Freeform 5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576638" y="4102100"/>
              <a:ext cx="123825" cy="138113"/>
            </a:xfrm>
            <a:custGeom>
              <a:avLst/>
              <a:gdLst>
                <a:gd name="T0" fmla="*/ 2147483647 w 122"/>
                <a:gd name="T1" fmla="*/ 0 h 138"/>
                <a:gd name="T2" fmla="*/ 0 w 122"/>
                <a:gd name="T3" fmla="*/ 2147483647 h 138"/>
                <a:gd name="T4" fmla="*/ 2147483647 w 122"/>
                <a:gd name="T5" fmla="*/ 2147483647 h 138"/>
                <a:gd name="T6" fmla="*/ 2147483647 w 122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138"/>
                <a:gd name="T14" fmla="*/ 122 w 122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138">
                  <a:moveTo>
                    <a:pt x="19" y="0"/>
                  </a:moveTo>
                  <a:lnTo>
                    <a:pt x="0" y="138"/>
                  </a:lnTo>
                  <a:lnTo>
                    <a:pt x="122" y="7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Freeform 6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657600" y="4726402"/>
              <a:ext cx="709247" cy="604423"/>
            </a:xfrm>
            <a:custGeom>
              <a:avLst/>
              <a:gdLst>
                <a:gd name="T0" fmla="*/ 2147483647 w 657"/>
                <a:gd name="T1" fmla="*/ 0 h 605"/>
                <a:gd name="T2" fmla="*/ 2147483647 w 657"/>
                <a:gd name="T3" fmla="*/ 0 h 605"/>
                <a:gd name="T4" fmla="*/ 0 w 657"/>
                <a:gd name="T5" fmla="*/ 2147483647 h 605"/>
                <a:gd name="T6" fmla="*/ 0 w 657"/>
                <a:gd name="T7" fmla="*/ 2147483647 h 605"/>
                <a:gd name="T8" fmla="*/ 2147483647 w 657"/>
                <a:gd name="T9" fmla="*/ 0 h 6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7"/>
                <a:gd name="T16" fmla="*/ 0 h 605"/>
                <a:gd name="T17" fmla="*/ 657 w 657"/>
                <a:gd name="T18" fmla="*/ 605 h 6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7" h="605">
                  <a:moveTo>
                    <a:pt x="657" y="21"/>
                  </a:moveTo>
                  <a:lnTo>
                    <a:pt x="638" y="0"/>
                  </a:lnTo>
                  <a:lnTo>
                    <a:pt x="0" y="584"/>
                  </a:lnTo>
                  <a:lnTo>
                    <a:pt x="19" y="605"/>
                  </a:lnTo>
                  <a:lnTo>
                    <a:pt x="657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8" name="Freeform 6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576638" y="5273675"/>
              <a:ext cx="133350" cy="128588"/>
            </a:xfrm>
            <a:custGeom>
              <a:avLst/>
              <a:gdLst>
                <a:gd name="T0" fmla="*/ 2147483647 w 134"/>
                <a:gd name="T1" fmla="*/ 0 h 130"/>
                <a:gd name="T2" fmla="*/ 0 w 134"/>
                <a:gd name="T3" fmla="*/ 2147483647 h 130"/>
                <a:gd name="T4" fmla="*/ 2147483647 w 134"/>
                <a:gd name="T5" fmla="*/ 2147483647 h 130"/>
                <a:gd name="T6" fmla="*/ 2147483647 w 134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30"/>
                <a:gd name="T14" fmla="*/ 134 w 134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30">
                  <a:moveTo>
                    <a:pt x="49" y="0"/>
                  </a:moveTo>
                  <a:lnTo>
                    <a:pt x="0" y="130"/>
                  </a:lnTo>
                  <a:lnTo>
                    <a:pt x="134" y="9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9" name="Freeform 6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648200" y="4735513"/>
              <a:ext cx="115888" cy="495300"/>
            </a:xfrm>
            <a:custGeom>
              <a:avLst/>
              <a:gdLst>
                <a:gd name="T0" fmla="*/ 2147483647 w 117"/>
                <a:gd name="T1" fmla="*/ 2147483647 h 496"/>
                <a:gd name="T2" fmla="*/ 2147483647 w 117"/>
                <a:gd name="T3" fmla="*/ 0 h 496"/>
                <a:gd name="T4" fmla="*/ 0 w 117"/>
                <a:gd name="T5" fmla="*/ 2147483647 h 496"/>
                <a:gd name="T6" fmla="*/ 0 w 117"/>
                <a:gd name="T7" fmla="*/ 2147483647 h 496"/>
                <a:gd name="T8" fmla="*/ 2147483647 w 117"/>
                <a:gd name="T9" fmla="*/ 2147483647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96"/>
                <a:gd name="T17" fmla="*/ 117 w 117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96">
                  <a:moveTo>
                    <a:pt x="117" y="5"/>
                  </a:moveTo>
                  <a:lnTo>
                    <a:pt x="90" y="0"/>
                  </a:lnTo>
                  <a:lnTo>
                    <a:pt x="0" y="492"/>
                  </a:lnTo>
                  <a:lnTo>
                    <a:pt x="27" y="496"/>
                  </a:lnTo>
                  <a:lnTo>
                    <a:pt x="117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0" name="Freeform 6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597400" y="5214938"/>
              <a:ext cx="122238" cy="133350"/>
            </a:xfrm>
            <a:custGeom>
              <a:avLst/>
              <a:gdLst>
                <a:gd name="T0" fmla="*/ 0 w 123"/>
                <a:gd name="T1" fmla="*/ 0 h 133"/>
                <a:gd name="T2" fmla="*/ 2147483647 w 123"/>
                <a:gd name="T3" fmla="*/ 2147483647 h 133"/>
                <a:gd name="T4" fmla="*/ 2147483647 w 123"/>
                <a:gd name="T5" fmla="*/ 2147483647 h 133"/>
                <a:gd name="T6" fmla="*/ 0 w 123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133"/>
                <a:gd name="T14" fmla="*/ 123 w 123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133">
                  <a:moveTo>
                    <a:pt x="0" y="0"/>
                  </a:moveTo>
                  <a:lnTo>
                    <a:pt x="40" y="133"/>
                  </a:lnTo>
                  <a:lnTo>
                    <a:pt x="123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1" name="Freeform 6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964113" y="4729163"/>
              <a:ext cx="450850" cy="585787"/>
            </a:xfrm>
            <a:custGeom>
              <a:avLst/>
              <a:gdLst>
                <a:gd name="T0" fmla="*/ 0 w 454"/>
                <a:gd name="T1" fmla="*/ 0 h 585"/>
                <a:gd name="T2" fmla="*/ 0 w 454"/>
                <a:gd name="T3" fmla="*/ 2147483647 h 585"/>
                <a:gd name="T4" fmla="*/ 2147483647 w 454"/>
                <a:gd name="T5" fmla="*/ 2147483647 h 585"/>
                <a:gd name="T6" fmla="*/ 2147483647 w 454"/>
                <a:gd name="T7" fmla="*/ 2147483647 h 585"/>
                <a:gd name="T8" fmla="*/ 0 w 454"/>
                <a:gd name="T9" fmla="*/ 0 h 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585"/>
                <a:gd name="T17" fmla="*/ 454 w 454"/>
                <a:gd name="T18" fmla="*/ 585 h 5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585">
                  <a:moveTo>
                    <a:pt x="22" y="0"/>
                  </a:moveTo>
                  <a:lnTo>
                    <a:pt x="0" y="16"/>
                  </a:lnTo>
                  <a:lnTo>
                    <a:pt x="432" y="585"/>
                  </a:lnTo>
                  <a:lnTo>
                    <a:pt x="454" y="56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2" name="Freeform 6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5351463" y="5268913"/>
              <a:ext cx="125412" cy="133350"/>
            </a:xfrm>
            <a:custGeom>
              <a:avLst/>
              <a:gdLst>
                <a:gd name="T0" fmla="*/ 0 w 124"/>
                <a:gd name="T1" fmla="*/ 2147483647 h 136"/>
                <a:gd name="T2" fmla="*/ 2147483647 w 124"/>
                <a:gd name="T3" fmla="*/ 2147483647 h 136"/>
                <a:gd name="T4" fmla="*/ 2147483647 w 124"/>
                <a:gd name="T5" fmla="*/ 0 h 136"/>
                <a:gd name="T6" fmla="*/ 0 w 124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36"/>
                <a:gd name="T14" fmla="*/ 124 w 124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36">
                  <a:moveTo>
                    <a:pt x="0" y="73"/>
                  </a:moveTo>
                  <a:lnTo>
                    <a:pt x="124" y="136"/>
                  </a:lnTo>
                  <a:lnTo>
                    <a:pt x="100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3" name="Oval 66"/>
            <p:cNvSpPr>
              <a:spLocks noChangeArrowheads="1"/>
            </p:cNvSpPr>
            <p:nvPr/>
          </p:nvSpPr>
          <p:spPr bwMode="auto">
            <a:xfrm>
              <a:off x="4191000" y="4240213"/>
              <a:ext cx="1006475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84" name="Rectangle 67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519613" y="4400550"/>
              <a:ext cx="246062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full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85" name="Rectangle 68"/>
            <p:cNvSpPr>
              <a:spLocks noChangeArrowheads="1"/>
            </p:cNvSpPr>
            <p:nvPr/>
          </p:nvSpPr>
          <p:spPr bwMode="auto">
            <a:xfrm>
              <a:off x="4746625" y="2411413"/>
              <a:ext cx="579438" cy="29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86" name="Rectangle 6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813300" y="2457450"/>
              <a:ext cx="365125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delete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87" name="Rectangle 70"/>
            <p:cNvSpPr>
              <a:spLocks noChangeArrowheads="1"/>
            </p:cNvSpPr>
            <p:nvPr/>
          </p:nvSpPr>
          <p:spPr bwMode="auto">
            <a:xfrm>
              <a:off x="3743325" y="3906838"/>
              <a:ext cx="488950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88" name="Rectangle 7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811588" y="3954463"/>
              <a:ext cx="287337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89" name="Rectangle 72"/>
            <p:cNvSpPr>
              <a:spLocks noChangeArrowheads="1"/>
            </p:cNvSpPr>
            <p:nvPr/>
          </p:nvSpPr>
          <p:spPr bwMode="auto">
            <a:xfrm>
              <a:off x="4525963" y="3906838"/>
              <a:ext cx="487362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90" name="Rectangle 73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594225" y="3954463"/>
              <a:ext cx="287338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91" name="Rectangle 74"/>
            <p:cNvSpPr>
              <a:spLocks noChangeArrowheads="1"/>
            </p:cNvSpPr>
            <p:nvPr/>
          </p:nvSpPr>
          <p:spPr bwMode="auto">
            <a:xfrm>
              <a:off x="5308600" y="3906838"/>
              <a:ext cx="41592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92" name="Rectangle 75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5376863" y="3954463"/>
              <a:ext cx="230187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93" name="Rectangle 76"/>
            <p:cNvSpPr>
              <a:spLocks noChangeArrowheads="1"/>
            </p:cNvSpPr>
            <p:nvPr/>
          </p:nvSpPr>
          <p:spPr bwMode="auto">
            <a:xfrm>
              <a:off x="6035675" y="3851275"/>
              <a:ext cx="373063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94" name="Rectangle 77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6100763" y="3898900"/>
              <a:ext cx="19367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top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95" name="Rectangle 78"/>
            <p:cNvSpPr>
              <a:spLocks noChangeArrowheads="1"/>
            </p:cNvSpPr>
            <p:nvPr/>
          </p:nvSpPr>
          <p:spPr bwMode="auto">
            <a:xfrm>
              <a:off x="3967163" y="5070475"/>
              <a:ext cx="373062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96" name="Rectangle 79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035425" y="5118100"/>
              <a:ext cx="195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top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97" name="Rectangle 80"/>
            <p:cNvSpPr>
              <a:spLocks noChangeArrowheads="1"/>
            </p:cNvSpPr>
            <p:nvPr/>
          </p:nvSpPr>
          <p:spPr bwMode="auto">
            <a:xfrm>
              <a:off x="4667250" y="4959350"/>
              <a:ext cx="5794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198" name="Rectangle 81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733925" y="5006975"/>
              <a:ext cx="287338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push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199" name="Rectangle 82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084763" y="5006975"/>
              <a:ext cx="762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*</a:t>
              </a:r>
              <a:endParaRPr lang="zh-TW" altLang="en-US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200" name="Rectangle 83"/>
            <p:cNvSpPr>
              <a:spLocks noChangeArrowheads="1"/>
            </p:cNvSpPr>
            <p:nvPr/>
          </p:nvSpPr>
          <p:spPr bwMode="auto">
            <a:xfrm>
              <a:off x="5421313" y="4959350"/>
              <a:ext cx="414337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201" name="Rectangle 84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5487988" y="5006975"/>
              <a:ext cx="2286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grpSp>
          <p:nvGrpSpPr>
            <p:cNvPr id="219202" name="Group 103"/>
            <p:cNvGrpSpPr>
              <a:grpSpLocks/>
            </p:cNvGrpSpPr>
            <p:nvPr/>
          </p:nvGrpSpPr>
          <p:grpSpPr bwMode="auto">
            <a:xfrm>
              <a:off x="1454150" y="2398713"/>
              <a:ext cx="2179638" cy="623887"/>
              <a:chOff x="916" y="1615"/>
              <a:chExt cx="1373" cy="393"/>
            </a:xfrm>
          </p:grpSpPr>
          <p:grpSp>
            <p:nvGrpSpPr>
              <p:cNvPr id="219233" name="Group 102"/>
              <p:cNvGrpSpPr>
                <a:grpSpLocks/>
              </p:cNvGrpSpPr>
              <p:nvPr/>
            </p:nvGrpSpPr>
            <p:grpSpPr bwMode="auto">
              <a:xfrm>
                <a:off x="916" y="1615"/>
                <a:ext cx="1373" cy="393"/>
                <a:chOff x="916" y="1615"/>
                <a:chExt cx="1373" cy="393"/>
              </a:xfrm>
            </p:grpSpPr>
            <p:sp>
              <p:nvSpPr>
                <p:cNvPr id="219235" name="Rectangle 25"/>
                <p:cNvSpPr>
                  <a:spLocks noChangeArrowheads="1"/>
                </p:cNvSpPr>
                <p:nvPr>
                  <p:custDataLst>
                    <p:tags r:id="rId60"/>
                  </p:custDataLst>
                </p:nvPr>
              </p:nvSpPr>
              <p:spPr bwMode="auto">
                <a:xfrm>
                  <a:off x="1910" y="1615"/>
                  <a:ext cx="144" cy="1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spcBef>
                      <a:spcPct val="50000"/>
                    </a:spcBef>
                  </a:pPr>
                  <a:r>
                    <a:rPr lang="en-US" altLang="zh-TW" sz="12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pop</a:t>
                  </a:r>
                  <a:endParaRPr lang="en-US" altLang="zh-TW">
                    <a:solidFill>
                      <a:schemeClr val="tx2"/>
                    </a:solidFill>
                    <a:ea typeface="PMingLiU" pitchFamily="18" charset="-120"/>
                  </a:endParaRPr>
                </a:p>
              </p:txBody>
            </p:sp>
            <p:sp>
              <p:nvSpPr>
                <p:cNvPr id="219236" name="Oval 87"/>
                <p:cNvSpPr>
                  <a:spLocks noChangeArrowheads="1"/>
                </p:cNvSpPr>
                <p:nvPr/>
              </p:nvSpPr>
              <p:spPr bwMode="auto">
                <a:xfrm>
                  <a:off x="916" y="1657"/>
                  <a:ext cx="634" cy="351"/>
                </a:xfrm>
                <a:prstGeom prst="ellipse">
                  <a:avLst/>
                </a:prstGeom>
                <a:solidFill>
                  <a:srgbClr val="D9D9D9"/>
                </a:solidFill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>
                    <a:solidFill>
                      <a:srgbClr val="00A77E"/>
                    </a:solidFill>
                  </a:endParaRPr>
                </a:p>
              </p:txBody>
            </p:sp>
            <p:sp>
              <p:nvSpPr>
                <p:cNvPr id="219237" name="Rectangle 88"/>
                <p:cNvSpPr>
                  <a:spLocks noChangeArrowheads="1"/>
                </p:cNvSpPr>
                <p:nvPr>
                  <p:custDataLst>
                    <p:tags r:id="rId61"/>
                  </p:custDataLst>
                </p:nvPr>
              </p:nvSpPr>
              <p:spPr bwMode="auto">
                <a:xfrm>
                  <a:off x="967" y="1759"/>
                  <a:ext cx="458" cy="1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spcBef>
                      <a:spcPct val="50000"/>
                    </a:spcBef>
                  </a:pPr>
                  <a:r>
                    <a:rPr lang="zh-TW" altLang="en-US" sz="14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   </a:t>
                  </a:r>
                  <a:r>
                    <a:rPr lang="en-US" altLang="zh-TW" sz="14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ERROR</a:t>
                  </a:r>
                  <a:endParaRPr lang="en-US" altLang="zh-TW">
                    <a:solidFill>
                      <a:schemeClr val="tx2"/>
                    </a:solidFill>
                    <a:ea typeface="PMingLiU" pitchFamily="18" charset="-120"/>
                  </a:endParaRPr>
                </a:p>
              </p:txBody>
            </p:sp>
            <p:sp>
              <p:nvSpPr>
                <p:cNvPr id="219238" name="Freeform 89"/>
                <p:cNvSpPr>
                  <a:spLocks/>
                </p:cNvSpPr>
                <p:nvPr>
                  <p:custDataLst>
                    <p:tags r:id="rId62"/>
                  </p:custDataLst>
                </p:nvPr>
              </p:nvSpPr>
              <p:spPr bwMode="auto">
                <a:xfrm>
                  <a:off x="1624" y="1685"/>
                  <a:ext cx="665" cy="142"/>
                </a:xfrm>
                <a:custGeom>
                  <a:avLst/>
                  <a:gdLst>
                    <a:gd name="T0" fmla="*/ 1 w 1060"/>
                    <a:gd name="T1" fmla="*/ 1 h 225"/>
                    <a:gd name="T2" fmla="*/ 1 w 1060"/>
                    <a:gd name="T3" fmla="*/ 0 h 225"/>
                    <a:gd name="T4" fmla="*/ 0 w 1060"/>
                    <a:gd name="T5" fmla="*/ 1 h 225"/>
                    <a:gd name="T6" fmla="*/ 0 w 1060"/>
                    <a:gd name="T7" fmla="*/ 1 h 225"/>
                    <a:gd name="T8" fmla="*/ 1 w 1060"/>
                    <a:gd name="T9" fmla="*/ 1 h 2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60"/>
                    <a:gd name="T16" fmla="*/ 0 h 225"/>
                    <a:gd name="T17" fmla="*/ 1060 w 1060"/>
                    <a:gd name="T18" fmla="*/ 225 h 2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60" h="225">
                      <a:moveTo>
                        <a:pt x="1060" y="26"/>
                      </a:moveTo>
                      <a:lnTo>
                        <a:pt x="1055" y="0"/>
                      </a:lnTo>
                      <a:lnTo>
                        <a:pt x="0" y="199"/>
                      </a:lnTo>
                      <a:lnTo>
                        <a:pt x="5" y="225"/>
                      </a:lnTo>
                      <a:lnTo>
                        <a:pt x="106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19234" name="Freeform 90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550" y="1779"/>
                <a:ext cx="84" cy="77"/>
              </a:xfrm>
              <a:custGeom>
                <a:avLst/>
                <a:gdLst>
                  <a:gd name="T0" fmla="*/ 1 w 134"/>
                  <a:gd name="T1" fmla="*/ 0 h 121"/>
                  <a:gd name="T2" fmla="*/ 0 w 134"/>
                  <a:gd name="T3" fmla="*/ 1 h 121"/>
                  <a:gd name="T4" fmla="*/ 1 w 134"/>
                  <a:gd name="T5" fmla="*/ 1 h 121"/>
                  <a:gd name="T6" fmla="*/ 1 w 134"/>
                  <a:gd name="T7" fmla="*/ 0 h 1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4"/>
                  <a:gd name="T13" fmla="*/ 0 h 121"/>
                  <a:gd name="T14" fmla="*/ 134 w 134"/>
                  <a:gd name="T15" fmla="*/ 121 h 1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4" h="121">
                    <a:moveTo>
                      <a:pt x="111" y="0"/>
                    </a:moveTo>
                    <a:lnTo>
                      <a:pt x="0" y="84"/>
                    </a:lnTo>
                    <a:lnTo>
                      <a:pt x="134" y="12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9203" name="Rectangle 93"/>
            <p:cNvSpPr>
              <a:spLocks noChangeArrowheads="1"/>
            </p:cNvSpPr>
            <p:nvPr/>
          </p:nvSpPr>
          <p:spPr bwMode="auto">
            <a:xfrm>
              <a:off x="3016250" y="3851275"/>
              <a:ext cx="417513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204" name="Rectangle 94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084513" y="3898900"/>
              <a:ext cx="228600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pop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205" name="Rectangle 95"/>
            <p:cNvSpPr>
              <a:spLocks noChangeArrowheads="1"/>
            </p:cNvSpPr>
            <p:nvPr/>
          </p:nvSpPr>
          <p:spPr bwMode="auto">
            <a:xfrm>
              <a:off x="3297238" y="2908300"/>
              <a:ext cx="37465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9206" name="Group 105"/>
            <p:cNvGrpSpPr>
              <a:grpSpLocks/>
            </p:cNvGrpSpPr>
            <p:nvPr/>
          </p:nvGrpSpPr>
          <p:grpSpPr bwMode="auto">
            <a:xfrm>
              <a:off x="1789113" y="2678113"/>
              <a:ext cx="1906587" cy="1009650"/>
              <a:chOff x="1127" y="1791"/>
              <a:chExt cx="1201" cy="636"/>
            </a:xfrm>
          </p:grpSpPr>
          <p:sp>
            <p:nvSpPr>
              <p:cNvPr id="219228" name="Oval 85"/>
              <p:cNvSpPr>
                <a:spLocks noChangeArrowheads="1"/>
              </p:cNvSpPr>
              <p:nvPr/>
            </p:nvSpPr>
            <p:spPr bwMode="auto">
              <a:xfrm>
                <a:off x="1127" y="2076"/>
                <a:ext cx="634" cy="351"/>
              </a:xfrm>
              <a:prstGeom prst="ellipse">
                <a:avLst/>
              </a:prstGeom>
              <a:solidFill>
                <a:srgbClr val="D9D9D9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9229" name="Rectangle 86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179" y="2178"/>
                <a:ext cx="459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zh-TW" altLang="en-US" sz="14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   </a:t>
                </a:r>
                <a:r>
                  <a:rPr lang="en-US" altLang="zh-TW" sz="14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ERROR</a:t>
                </a:r>
              </a:p>
            </p:txBody>
          </p:sp>
          <p:sp>
            <p:nvSpPr>
              <p:cNvPr id="219230" name="Freeform 91"/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1816" y="1791"/>
                <a:ext cx="512" cy="387"/>
              </a:xfrm>
              <a:custGeom>
                <a:avLst/>
                <a:gdLst>
                  <a:gd name="T0" fmla="*/ 1 w 814"/>
                  <a:gd name="T1" fmla="*/ 0 h 617"/>
                  <a:gd name="T2" fmla="*/ 1 w 814"/>
                  <a:gd name="T3" fmla="*/ 0 h 617"/>
                  <a:gd name="T4" fmla="*/ 0 w 814"/>
                  <a:gd name="T5" fmla="*/ 1 h 617"/>
                  <a:gd name="T6" fmla="*/ 1 w 814"/>
                  <a:gd name="T7" fmla="*/ 1 h 617"/>
                  <a:gd name="T8" fmla="*/ 1 w 814"/>
                  <a:gd name="T9" fmla="*/ 0 h 6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4"/>
                  <a:gd name="T16" fmla="*/ 0 h 617"/>
                  <a:gd name="T17" fmla="*/ 814 w 814"/>
                  <a:gd name="T18" fmla="*/ 617 h 6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4" h="617">
                    <a:moveTo>
                      <a:pt x="814" y="22"/>
                    </a:moveTo>
                    <a:lnTo>
                      <a:pt x="797" y="0"/>
                    </a:lnTo>
                    <a:lnTo>
                      <a:pt x="0" y="595"/>
                    </a:lnTo>
                    <a:lnTo>
                      <a:pt x="16" y="617"/>
                    </a:lnTo>
                    <a:lnTo>
                      <a:pt x="81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231" name="Freeform 92"/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1761" y="2139"/>
                <a:ext cx="85" cy="77"/>
              </a:xfrm>
              <a:custGeom>
                <a:avLst/>
                <a:gdLst>
                  <a:gd name="T0" fmla="*/ 1 w 136"/>
                  <a:gd name="T1" fmla="*/ 0 h 124"/>
                  <a:gd name="T2" fmla="*/ 0 w 136"/>
                  <a:gd name="T3" fmla="*/ 1 h 124"/>
                  <a:gd name="T4" fmla="*/ 1 w 136"/>
                  <a:gd name="T5" fmla="*/ 1 h 124"/>
                  <a:gd name="T6" fmla="*/ 1 w 136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6"/>
                  <a:gd name="T13" fmla="*/ 0 h 124"/>
                  <a:gd name="T14" fmla="*/ 136 w 136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6" h="124">
                    <a:moveTo>
                      <a:pt x="63" y="0"/>
                    </a:moveTo>
                    <a:lnTo>
                      <a:pt x="0" y="124"/>
                    </a:lnTo>
                    <a:lnTo>
                      <a:pt x="136" y="10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232" name="Rectangle 96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119" y="1967"/>
                <a:ext cx="124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en-US" altLang="zh-TW" sz="12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top</a:t>
                </a:r>
                <a:endParaRPr lang="en-US" altLang="zh-TW">
                  <a:solidFill>
                    <a:schemeClr val="tx2"/>
                  </a:solidFill>
                  <a:ea typeface="PMingLiU" pitchFamily="18" charset="-120"/>
                </a:endParaRPr>
              </a:p>
            </p:txBody>
          </p:sp>
        </p:grpSp>
        <p:sp>
          <p:nvSpPr>
            <p:cNvPr id="219207" name="Rectangle 99"/>
            <p:cNvSpPr>
              <a:spLocks noChangeArrowheads="1"/>
            </p:cNvSpPr>
            <p:nvPr/>
          </p:nvSpPr>
          <p:spPr bwMode="auto">
            <a:xfrm>
              <a:off x="5756275" y="3395663"/>
              <a:ext cx="579438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9208" name="Group 107"/>
            <p:cNvGrpSpPr>
              <a:grpSpLocks/>
            </p:cNvGrpSpPr>
            <p:nvPr/>
          </p:nvGrpSpPr>
          <p:grpSpPr bwMode="auto">
            <a:xfrm>
              <a:off x="4635500" y="3443288"/>
              <a:ext cx="3132138" cy="687387"/>
              <a:chOff x="2920" y="2273"/>
              <a:chExt cx="1973" cy="433"/>
            </a:xfrm>
          </p:grpSpPr>
          <p:sp>
            <p:nvSpPr>
              <p:cNvPr id="219223" name="Freeform 54"/>
              <p:cNvSpPr>
                <a:spLocks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920" y="2278"/>
                <a:ext cx="1264" cy="247"/>
              </a:xfrm>
              <a:custGeom>
                <a:avLst/>
                <a:gdLst>
                  <a:gd name="T0" fmla="*/ 0 w 2011"/>
                  <a:gd name="T1" fmla="*/ 0 h 393"/>
                  <a:gd name="T2" fmla="*/ 0 w 2011"/>
                  <a:gd name="T3" fmla="*/ 0 h 393"/>
                  <a:gd name="T4" fmla="*/ 1 w 2011"/>
                  <a:gd name="T5" fmla="*/ 1 h 393"/>
                  <a:gd name="T6" fmla="*/ 1 w 2011"/>
                  <a:gd name="T7" fmla="*/ 1 h 393"/>
                  <a:gd name="T8" fmla="*/ 0 w 2011"/>
                  <a:gd name="T9" fmla="*/ 0 h 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11"/>
                  <a:gd name="T16" fmla="*/ 0 h 393"/>
                  <a:gd name="T17" fmla="*/ 2011 w 2011"/>
                  <a:gd name="T18" fmla="*/ 393 h 3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11" h="393">
                    <a:moveTo>
                      <a:pt x="4" y="0"/>
                    </a:moveTo>
                    <a:lnTo>
                      <a:pt x="0" y="27"/>
                    </a:lnTo>
                    <a:lnTo>
                      <a:pt x="2006" y="393"/>
                    </a:lnTo>
                    <a:lnTo>
                      <a:pt x="2011" y="36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224" name="Freeform 55"/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174" y="2478"/>
                <a:ext cx="84" cy="77"/>
              </a:xfrm>
              <a:custGeom>
                <a:avLst/>
                <a:gdLst>
                  <a:gd name="T0" fmla="*/ 0 w 134"/>
                  <a:gd name="T1" fmla="*/ 1 h 122"/>
                  <a:gd name="T2" fmla="*/ 1 w 134"/>
                  <a:gd name="T3" fmla="*/ 1 h 122"/>
                  <a:gd name="T4" fmla="*/ 1 w 134"/>
                  <a:gd name="T5" fmla="*/ 0 h 122"/>
                  <a:gd name="T6" fmla="*/ 0 w 134"/>
                  <a:gd name="T7" fmla="*/ 1 h 1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4"/>
                  <a:gd name="T13" fmla="*/ 0 h 122"/>
                  <a:gd name="T14" fmla="*/ 134 w 134"/>
                  <a:gd name="T15" fmla="*/ 122 h 1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4" h="122">
                    <a:moveTo>
                      <a:pt x="0" y="122"/>
                    </a:moveTo>
                    <a:lnTo>
                      <a:pt x="134" y="83"/>
                    </a:lnTo>
                    <a:lnTo>
                      <a:pt x="22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225" name="Oval 97"/>
              <p:cNvSpPr>
                <a:spLocks noChangeArrowheads="1"/>
              </p:cNvSpPr>
              <p:nvPr/>
            </p:nvSpPr>
            <p:spPr bwMode="auto">
              <a:xfrm>
                <a:off x="4258" y="2355"/>
                <a:ext cx="635" cy="351"/>
              </a:xfrm>
              <a:prstGeom prst="ellipse">
                <a:avLst/>
              </a:prstGeom>
              <a:solidFill>
                <a:srgbClr val="D9D9D9"/>
              </a:solidFill>
              <a:ln w="47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>
                  <a:solidFill>
                    <a:srgbClr val="00A77E"/>
                  </a:solidFill>
                </a:endParaRPr>
              </a:p>
            </p:txBody>
          </p:sp>
          <p:sp>
            <p:nvSpPr>
              <p:cNvPr id="219226" name="Rectangle 98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310" y="2457"/>
                <a:ext cx="458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zh-TW" altLang="en-US" sz="14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   </a:t>
                </a:r>
                <a:r>
                  <a:rPr lang="en-US" altLang="zh-TW" sz="14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ERROR</a:t>
                </a:r>
                <a:endParaRPr lang="en-US" altLang="zh-TW">
                  <a:solidFill>
                    <a:schemeClr val="tx2"/>
                  </a:solidFill>
                  <a:ea typeface="PMingLiU" pitchFamily="18" charset="-120"/>
                </a:endParaRPr>
              </a:p>
            </p:txBody>
          </p:sp>
          <p:sp>
            <p:nvSpPr>
              <p:cNvPr id="219227" name="Rectangle 100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667" y="2273"/>
                <a:ext cx="230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en-US" altLang="zh-TW" sz="1200">
                    <a:solidFill>
                      <a:srgbClr val="000000"/>
                    </a:solidFill>
                    <a:latin typeface="Times New Roman" pitchFamily="18" charset="0"/>
                    <a:ea typeface="PMingLiU" pitchFamily="18" charset="-120"/>
                  </a:rPr>
                  <a:t>delete</a:t>
                </a:r>
                <a:endParaRPr lang="en-US" altLang="zh-TW">
                  <a:solidFill>
                    <a:schemeClr val="tx2"/>
                  </a:solidFill>
                  <a:ea typeface="PMingLiU" pitchFamily="18" charset="-120"/>
                </a:endParaRPr>
              </a:p>
            </p:txBody>
          </p:sp>
        </p:grpSp>
        <p:sp>
          <p:nvSpPr>
            <p:cNvPr id="219209" name="Freeform 101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4578350" y="3562350"/>
              <a:ext cx="2071688" cy="760413"/>
            </a:xfrm>
            <a:custGeom>
              <a:avLst/>
              <a:gdLst>
                <a:gd name="T0" fmla="*/ 0 w 2077"/>
                <a:gd name="T1" fmla="*/ 0 h 761"/>
                <a:gd name="T2" fmla="*/ 0 w 2077"/>
                <a:gd name="T3" fmla="*/ 2147483647 h 761"/>
                <a:gd name="T4" fmla="*/ 2147483647 w 2077"/>
                <a:gd name="T5" fmla="*/ 2147483647 h 761"/>
                <a:gd name="T6" fmla="*/ 2147483647 w 2077"/>
                <a:gd name="T7" fmla="*/ 2147483647 h 761"/>
                <a:gd name="T8" fmla="*/ 0 w 2077"/>
                <a:gd name="T9" fmla="*/ 0 h 7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7"/>
                <a:gd name="T16" fmla="*/ 0 h 761"/>
                <a:gd name="T17" fmla="*/ 2077 w 2077"/>
                <a:gd name="T18" fmla="*/ 761 h 7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7" h="761">
                  <a:moveTo>
                    <a:pt x="10" y="0"/>
                  </a:moveTo>
                  <a:lnTo>
                    <a:pt x="0" y="26"/>
                  </a:lnTo>
                  <a:lnTo>
                    <a:pt x="2068" y="761"/>
                  </a:lnTo>
                  <a:lnTo>
                    <a:pt x="2077" y="7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210" name="Freeform 102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6623050" y="4249738"/>
              <a:ext cx="136525" cy="119062"/>
            </a:xfrm>
            <a:custGeom>
              <a:avLst/>
              <a:gdLst>
                <a:gd name="T0" fmla="*/ 0 w 139"/>
                <a:gd name="T1" fmla="*/ 2147483647 h 116"/>
                <a:gd name="T2" fmla="*/ 2147483647 w 139"/>
                <a:gd name="T3" fmla="*/ 2147483647 h 116"/>
                <a:gd name="T4" fmla="*/ 2147483647 w 139"/>
                <a:gd name="T5" fmla="*/ 0 h 116"/>
                <a:gd name="T6" fmla="*/ 0 w 139"/>
                <a:gd name="T7" fmla="*/ 2147483647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16"/>
                <a:gd name="T14" fmla="*/ 139 w 139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16">
                  <a:moveTo>
                    <a:pt x="0" y="116"/>
                  </a:moveTo>
                  <a:lnTo>
                    <a:pt x="139" y="99"/>
                  </a:lnTo>
                  <a:lnTo>
                    <a:pt x="42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211" name="Oval 103"/>
            <p:cNvSpPr>
              <a:spLocks noChangeArrowheads="1"/>
            </p:cNvSpPr>
            <p:nvPr/>
          </p:nvSpPr>
          <p:spPr bwMode="auto">
            <a:xfrm>
              <a:off x="3632200" y="3186113"/>
              <a:ext cx="1008063" cy="555625"/>
            </a:xfrm>
            <a:prstGeom prst="ellipse">
              <a:avLst/>
            </a:prstGeom>
            <a:solidFill>
              <a:srgbClr val="D9D9D9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212" name="Rectangle 10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43338" y="3346450"/>
              <a:ext cx="463550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TW" altLang="en-US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  </a:t>
              </a:r>
              <a:r>
                <a:rPr lang="en-US" altLang="zh-TW" sz="1400">
                  <a:solidFill>
                    <a:srgbClr val="000000"/>
                  </a:solidFill>
                  <a:latin typeface="Times New Roman" pitchFamily="18" charset="0"/>
                  <a:ea typeface="PMingLiU" pitchFamily="18" charset="-120"/>
                </a:rPr>
                <a:t>filled</a:t>
              </a:r>
              <a:endParaRPr lang="en-US" altLang="zh-TW">
                <a:solidFill>
                  <a:schemeClr val="tx2"/>
                </a:solidFill>
                <a:ea typeface="PMingLiU" pitchFamily="18" charset="-120"/>
              </a:endParaRPr>
            </a:p>
          </p:txBody>
        </p:sp>
        <p:sp>
          <p:nvSpPr>
            <p:cNvPr id="219213" name="Rectangle 106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121150" y="2022475"/>
              <a:ext cx="28575" cy="10160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sp>
          <p:nvSpPr>
            <p:cNvPr id="219214" name="Freeform 107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073525" y="2122488"/>
              <a:ext cx="123825" cy="122237"/>
            </a:xfrm>
            <a:custGeom>
              <a:avLst/>
              <a:gdLst>
                <a:gd name="T0" fmla="*/ 0 w 125"/>
                <a:gd name="T1" fmla="*/ 0 h 124"/>
                <a:gd name="T2" fmla="*/ 2147483647 w 125"/>
                <a:gd name="T3" fmla="*/ 2147483647 h 124"/>
                <a:gd name="T4" fmla="*/ 2147483647 w 125"/>
                <a:gd name="T5" fmla="*/ 0 h 124"/>
                <a:gd name="T6" fmla="*/ 0 w 125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24"/>
                <a:gd name="T14" fmla="*/ 125 w 125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24">
                  <a:moveTo>
                    <a:pt x="0" y="0"/>
                  </a:moveTo>
                  <a:lnTo>
                    <a:pt x="63" y="124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215" name="Rectangle 112"/>
            <p:cNvSpPr>
              <a:spLocks noChangeArrowheads="1"/>
            </p:cNvSpPr>
            <p:nvPr/>
          </p:nvSpPr>
          <p:spPr bwMode="auto">
            <a:xfrm>
              <a:off x="6315075" y="4905375"/>
              <a:ext cx="579438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00A77E"/>
                </a:solidFill>
              </a:endParaRPr>
            </a:p>
          </p:txBody>
        </p:sp>
        <p:grpSp>
          <p:nvGrpSpPr>
            <p:cNvPr id="219216" name="Group 109"/>
            <p:cNvGrpSpPr>
              <a:grpSpLocks/>
            </p:cNvGrpSpPr>
            <p:nvPr/>
          </p:nvGrpSpPr>
          <p:grpSpPr bwMode="auto">
            <a:xfrm>
              <a:off x="5191125" y="4632325"/>
              <a:ext cx="2465388" cy="1176338"/>
              <a:chOff x="3270" y="3022"/>
              <a:chExt cx="1553" cy="741"/>
            </a:xfrm>
          </p:grpSpPr>
          <p:sp>
            <p:nvSpPr>
              <p:cNvPr id="219217" name="Freeform 109"/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135" y="3404"/>
                <a:ext cx="88" cy="70"/>
              </a:xfrm>
              <a:custGeom>
                <a:avLst/>
                <a:gdLst>
                  <a:gd name="T0" fmla="*/ 0 w 140"/>
                  <a:gd name="T1" fmla="*/ 1 h 111"/>
                  <a:gd name="T2" fmla="*/ 1 w 140"/>
                  <a:gd name="T3" fmla="*/ 1 h 111"/>
                  <a:gd name="T4" fmla="*/ 1 w 140"/>
                  <a:gd name="T5" fmla="*/ 0 h 111"/>
                  <a:gd name="T6" fmla="*/ 0 w 140"/>
                  <a:gd name="T7" fmla="*/ 1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0"/>
                  <a:gd name="T13" fmla="*/ 0 h 111"/>
                  <a:gd name="T14" fmla="*/ 140 w 140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0" h="111">
                    <a:moveTo>
                      <a:pt x="0" y="111"/>
                    </a:moveTo>
                    <a:lnTo>
                      <a:pt x="140" y="109"/>
                    </a:lnTo>
                    <a:lnTo>
                      <a:pt x="54" y="0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9218" name="Group 108"/>
              <p:cNvGrpSpPr>
                <a:grpSpLocks/>
              </p:cNvGrpSpPr>
              <p:nvPr/>
            </p:nvGrpSpPr>
            <p:grpSpPr bwMode="auto">
              <a:xfrm>
                <a:off x="3270" y="3022"/>
                <a:ext cx="1553" cy="741"/>
                <a:chOff x="3270" y="3011"/>
                <a:chExt cx="1553" cy="741"/>
              </a:xfrm>
            </p:grpSpPr>
            <p:sp>
              <p:nvSpPr>
                <p:cNvPr id="219219" name="Freeform 108"/>
                <p:cNvSpPr>
                  <a:spLocks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270" y="3011"/>
                  <a:ext cx="889" cy="435"/>
                </a:xfrm>
                <a:custGeom>
                  <a:avLst/>
                  <a:gdLst>
                    <a:gd name="T0" fmla="*/ 1 w 1413"/>
                    <a:gd name="T1" fmla="*/ 0 h 693"/>
                    <a:gd name="T2" fmla="*/ 0 w 1413"/>
                    <a:gd name="T3" fmla="*/ 0 h 693"/>
                    <a:gd name="T4" fmla="*/ 1 w 1413"/>
                    <a:gd name="T5" fmla="*/ 1 h 693"/>
                    <a:gd name="T6" fmla="*/ 1 w 1413"/>
                    <a:gd name="T7" fmla="*/ 1 h 693"/>
                    <a:gd name="T8" fmla="*/ 1 w 1413"/>
                    <a:gd name="T9" fmla="*/ 0 h 6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13"/>
                    <a:gd name="T16" fmla="*/ 0 h 693"/>
                    <a:gd name="T17" fmla="*/ 1413 w 1413"/>
                    <a:gd name="T18" fmla="*/ 693 h 6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13" h="693">
                      <a:moveTo>
                        <a:pt x="11" y="0"/>
                      </a:moveTo>
                      <a:lnTo>
                        <a:pt x="0" y="24"/>
                      </a:lnTo>
                      <a:lnTo>
                        <a:pt x="1401" y="693"/>
                      </a:lnTo>
                      <a:lnTo>
                        <a:pt x="1413" y="668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9220" name="Oval 110"/>
                <p:cNvSpPr>
                  <a:spLocks noChangeArrowheads="1"/>
                </p:cNvSpPr>
                <p:nvPr/>
              </p:nvSpPr>
              <p:spPr bwMode="auto">
                <a:xfrm>
                  <a:off x="4188" y="3403"/>
                  <a:ext cx="635" cy="349"/>
                </a:xfrm>
                <a:prstGeom prst="ellipse">
                  <a:avLst/>
                </a:prstGeom>
                <a:solidFill>
                  <a:srgbClr val="D9D9D9"/>
                </a:solidFill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>
                    <a:solidFill>
                      <a:srgbClr val="00A77E"/>
                    </a:solidFill>
                  </a:endParaRPr>
                </a:p>
              </p:txBody>
            </p:sp>
            <p:sp>
              <p:nvSpPr>
                <p:cNvPr id="219221" name="Rectangle 111"/>
                <p:cNvSpPr>
                  <a:spLocks noChangeArrowheads="1"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240" y="3503"/>
                  <a:ext cx="459" cy="1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spcBef>
                      <a:spcPct val="50000"/>
                    </a:spcBef>
                  </a:pPr>
                  <a:r>
                    <a:rPr lang="zh-TW" altLang="en-US" sz="14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   </a:t>
                  </a:r>
                  <a:r>
                    <a:rPr lang="en-US" altLang="zh-TW" sz="14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ERROR</a:t>
                  </a:r>
                </a:p>
              </p:txBody>
            </p:sp>
            <p:sp>
              <p:nvSpPr>
                <p:cNvPr id="219222" name="Rectangle 113"/>
                <p:cNvSpPr>
                  <a:spLocks noChangeArrowheads="1"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4019" y="3223"/>
                  <a:ext cx="231" cy="1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spcBef>
                      <a:spcPct val="50000"/>
                    </a:spcBef>
                  </a:pPr>
                  <a:r>
                    <a:rPr lang="en-US" altLang="zh-TW" sz="1200">
                      <a:solidFill>
                        <a:srgbClr val="000000"/>
                      </a:solidFill>
                      <a:latin typeface="Times New Roman" pitchFamily="18" charset="0"/>
                      <a:ea typeface="PMingLiU" pitchFamily="18" charset="-120"/>
                    </a:rPr>
                    <a:t>delete</a:t>
                  </a:r>
                  <a:endParaRPr lang="en-US" altLang="zh-TW">
                    <a:solidFill>
                      <a:schemeClr val="tx2"/>
                    </a:solidFill>
                    <a:ea typeface="PMingLiU" pitchFamily="18" charset="-120"/>
                  </a:endParaRPr>
                </a:p>
              </p:txBody>
            </p:sp>
          </p:grpSp>
        </p:grpSp>
      </p:grpSp>
      <p:sp>
        <p:nvSpPr>
          <p:cNvPr id="104" name="Rectangle 15"/>
          <p:cNvSpPr txBox="1">
            <a:spLocks noChangeArrowheads="1"/>
          </p:cNvSpPr>
          <p:nvPr/>
        </p:nvSpPr>
        <p:spPr>
          <a:xfrm>
            <a:off x="1476375" y="476250"/>
            <a:ext cx="5976938" cy="431800"/>
          </a:xfrm>
          <a:prstGeom prst="rect">
            <a:avLst/>
          </a:prstGeom>
          <a:noFill/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1436688">
              <a:lnSpc>
                <a:spcPct val="90000"/>
              </a:lnSpc>
              <a:buClr>
                <a:srgbClr val="00518E"/>
              </a:buClr>
              <a:defRPr/>
            </a:pPr>
            <a:r>
              <a:rPr lang="zh-CN" altLang="en-US" sz="3200" i="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状态转化树生成测试用例</a:t>
            </a:r>
            <a:endParaRPr lang="de-DE" altLang="zh-TW" sz="3200" i="0" dirty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201997-B315-4ECB-B12B-7A58315C1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9E7E6-157C-4FCF-BD3F-9069E08ADC47}" type="slidenum">
              <a:rPr lang="en-US" altLang="zh-CN" smtClean="0"/>
              <a:pPr>
                <a:defRPr/>
              </a:pPr>
              <a:t>146</a:t>
            </a:fld>
            <a:endParaRPr lang="en-US" altLang="zh-CN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B459CF7-AD29-4E13-AC2E-F74599EAC5DA}"/>
              </a:ext>
            </a:extLst>
          </p:cNvPr>
          <p:cNvGrpSpPr/>
          <p:nvPr/>
        </p:nvGrpSpPr>
        <p:grpSpPr>
          <a:xfrm>
            <a:off x="2123728" y="1268760"/>
            <a:ext cx="3635376" cy="4651376"/>
            <a:chOff x="2123728" y="1268760"/>
            <a:chExt cx="3635376" cy="4651376"/>
          </a:xfrm>
        </p:grpSpPr>
        <p:sp>
          <p:nvSpPr>
            <p:cNvPr id="4" name="Oval 99">
              <a:extLst>
                <a:ext uri="{FF2B5EF4-FFF2-40B4-BE49-F238E27FC236}">
                  <a16:creationId xmlns:a16="http://schemas.microsoft.com/office/drawing/2014/main" id="{4D4ABE0A-0CFE-4D66-A5F1-2EF9E4E65B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0328" y="1268760"/>
              <a:ext cx="322263" cy="307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5" name="Text Box 100">
              <a:extLst>
                <a:ext uri="{FF2B5EF4-FFF2-40B4-BE49-F238E27FC236}">
                  <a16:creationId xmlns:a16="http://schemas.microsoft.com/office/drawing/2014/main" id="{44E296C5-6FCC-405D-920B-85CF20140EF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1314798"/>
              <a:ext cx="26352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6" name="Oval 101">
              <a:extLst>
                <a:ext uri="{FF2B5EF4-FFF2-40B4-BE49-F238E27FC236}">
                  <a16:creationId xmlns:a16="http://schemas.microsoft.com/office/drawing/2014/main" id="{138B0404-95CF-48C5-A147-067F4BC1A0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9853" y="1879948"/>
              <a:ext cx="325438" cy="3111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7" name="Text Box 102">
              <a:extLst>
                <a:ext uri="{FF2B5EF4-FFF2-40B4-BE49-F238E27FC236}">
                  <a16:creationId xmlns:a16="http://schemas.microsoft.com/office/drawing/2014/main" id="{F1DC262C-BC27-4667-B65F-F1DE4EF2485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1891060"/>
              <a:ext cx="2635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8" name="Oval 103">
              <a:extLst>
                <a:ext uri="{FF2B5EF4-FFF2-40B4-BE49-F238E27FC236}">
                  <a16:creationId xmlns:a16="http://schemas.microsoft.com/office/drawing/2014/main" id="{EBDF525A-68DE-4112-882F-D5D1D65C4B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9853" y="2476848"/>
              <a:ext cx="325438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9" name="Text Box 104">
              <a:extLst>
                <a:ext uri="{FF2B5EF4-FFF2-40B4-BE49-F238E27FC236}">
                  <a16:creationId xmlns:a16="http://schemas.microsoft.com/office/drawing/2014/main" id="{226FB6BF-02C1-4A40-851C-E565F7FBC26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2489548"/>
              <a:ext cx="2635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3</a:t>
              </a:r>
            </a:p>
          </p:txBody>
        </p:sp>
        <p:sp>
          <p:nvSpPr>
            <p:cNvPr id="10" name="Oval 105">
              <a:extLst>
                <a:ext uri="{FF2B5EF4-FFF2-40B4-BE49-F238E27FC236}">
                  <a16:creationId xmlns:a16="http://schemas.microsoft.com/office/drawing/2014/main" id="{6D378D41-6319-4609-B530-17169CC664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9853" y="3089623"/>
              <a:ext cx="325438" cy="307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11" name="Text Box 106">
              <a:extLst>
                <a:ext uri="{FF2B5EF4-FFF2-40B4-BE49-F238E27FC236}">
                  <a16:creationId xmlns:a16="http://schemas.microsoft.com/office/drawing/2014/main" id="{F140AD9A-C32D-4FFB-A6BF-FD79018321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3080098"/>
              <a:ext cx="263525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4</a:t>
              </a:r>
            </a:p>
          </p:txBody>
        </p:sp>
        <p:sp>
          <p:nvSpPr>
            <p:cNvPr id="12" name="Oval 107">
              <a:extLst>
                <a:ext uri="{FF2B5EF4-FFF2-40B4-BE49-F238E27FC236}">
                  <a16:creationId xmlns:a16="http://schemas.microsoft.com/office/drawing/2014/main" id="{AF09650D-8E85-4159-8695-5CCACFEA46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9853" y="3681760"/>
              <a:ext cx="325438" cy="307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13" name="Text Box 108">
              <a:extLst>
                <a:ext uri="{FF2B5EF4-FFF2-40B4-BE49-F238E27FC236}">
                  <a16:creationId xmlns:a16="http://schemas.microsoft.com/office/drawing/2014/main" id="{F58A223C-83F4-42A6-B9C5-2A4B5879247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3702398"/>
              <a:ext cx="26352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5</a:t>
              </a:r>
            </a:p>
          </p:txBody>
        </p:sp>
        <p:sp>
          <p:nvSpPr>
            <p:cNvPr id="14" name="Oval 109">
              <a:extLst>
                <a:ext uri="{FF2B5EF4-FFF2-40B4-BE49-F238E27FC236}">
                  <a16:creationId xmlns:a16="http://schemas.microsoft.com/office/drawing/2014/main" id="{F0C59E6D-03BB-42BB-8AC2-2DDF2C56F3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3891" y="4199285"/>
              <a:ext cx="322263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15" name="Text Box 110">
              <a:extLst>
                <a:ext uri="{FF2B5EF4-FFF2-40B4-BE49-F238E27FC236}">
                  <a16:creationId xmlns:a16="http://schemas.microsoft.com/office/drawing/2014/main" id="{BADCF380-F117-40F5-9110-650FB6B9F73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19303" y="4211985"/>
              <a:ext cx="261938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6</a:t>
              </a:r>
            </a:p>
          </p:txBody>
        </p:sp>
        <p:sp>
          <p:nvSpPr>
            <p:cNvPr id="16" name="Oval 111">
              <a:extLst>
                <a:ext uri="{FF2B5EF4-FFF2-40B4-BE49-F238E27FC236}">
                  <a16:creationId xmlns:a16="http://schemas.microsoft.com/office/drawing/2014/main" id="{12307E12-75DE-415A-969B-1FDC7AC29F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46341" y="4740623"/>
              <a:ext cx="322263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17" name="Text Box 112">
              <a:extLst>
                <a:ext uri="{FF2B5EF4-FFF2-40B4-BE49-F238E27FC236}">
                  <a16:creationId xmlns:a16="http://schemas.microsoft.com/office/drawing/2014/main" id="{390097D6-EF47-4449-A364-9346D68FA5D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359053" y="4758085"/>
              <a:ext cx="261938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7</a:t>
              </a:r>
            </a:p>
          </p:txBody>
        </p:sp>
        <p:sp>
          <p:nvSpPr>
            <p:cNvPr id="18" name="Oval 113">
              <a:extLst>
                <a:ext uri="{FF2B5EF4-FFF2-40B4-BE49-F238E27FC236}">
                  <a16:creationId xmlns:a16="http://schemas.microsoft.com/office/drawing/2014/main" id="{A76CA483-D470-4291-B615-17C81C59F9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9853" y="5150198"/>
              <a:ext cx="325438" cy="30956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19" name="Text Box 114">
              <a:extLst>
                <a:ext uri="{FF2B5EF4-FFF2-40B4-BE49-F238E27FC236}">
                  <a16:creationId xmlns:a16="http://schemas.microsoft.com/office/drawing/2014/main" id="{A85F4627-3275-47E7-A6E5-8393808B90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266853" y="5174010"/>
              <a:ext cx="26352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8</a:t>
              </a:r>
            </a:p>
          </p:txBody>
        </p:sp>
        <p:sp>
          <p:nvSpPr>
            <p:cNvPr id="20" name="Oval 115">
              <a:extLst>
                <a:ext uri="{FF2B5EF4-FFF2-40B4-BE49-F238E27FC236}">
                  <a16:creationId xmlns:a16="http://schemas.microsoft.com/office/drawing/2014/main" id="{F95C7B01-083C-4A5C-B2C5-60C8AF4AA8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36491" y="2462560"/>
              <a:ext cx="322263" cy="30956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21" name="Text Box 116">
              <a:extLst>
                <a:ext uri="{FF2B5EF4-FFF2-40B4-BE49-F238E27FC236}">
                  <a16:creationId xmlns:a16="http://schemas.microsoft.com/office/drawing/2014/main" id="{536EFAAC-9DC5-4B03-AC9D-56D399BCF7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61903" y="2460973"/>
              <a:ext cx="265113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 dirty="0">
                  <a:latin typeface="宋体" panose="02010600030101010101" pitchFamily="2" charset="-122"/>
                </a:rPr>
                <a:t>9</a:t>
              </a:r>
            </a:p>
          </p:txBody>
        </p:sp>
        <p:sp>
          <p:nvSpPr>
            <p:cNvPr id="22" name="Oval 117">
              <a:extLst>
                <a:ext uri="{FF2B5EF4-FFF2-40B4-BE49-F238E27FC236}">
                  <a16:creationId xmlns:a16="http://schemas.microsoft.com/office/drawing/2014/main" id="{E8E35CA8-A154-42F8-930F-EF7D2F77CB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23728" y="3207098"/>
              <a:ext cx="322263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23" name="Text Box 118">
              <a:extLst>
                <a:ext uri="{FF2B5EF4-FFF2-40B4-BE49-F238E27FC236}">
                  <a16:creationId xmlns:a16="http://schemas.microsoft.com/office/drawing/2014/main" id="{5AEABAB8-514B-4E5C-A1DF-823251C4AE4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71353" y="3199160"/>
              <a:ext cx="815975" cy="68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 dirty="0">
                  <a:latin typeface="宋体" panose="02010600030101010101" pitchFamily="2" charset="-122"/>
                </a:rPr>
                <a:t>11</a:t>
              </a:r>
            </a:p>
          </p:txBody>
        </p:sp>
        <p:sp>
          <p:nvSpPr>
            <p:cNvPr id="24" name="Oval 119">
              <a:extLst>
                <a:ext uri="{FF2B5EF4-FFF2-40B4-BE49-F238E27FC236}">
                  <a16:creationId xmlns:a16="http://schemas.microsoft.com/office/drawing/2014/main" id="{B1A7ABD8-3B54-4A6B-9C06-D443BAD41F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25453" y="3240435"/>
              <a:ext cx="322263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25" name="Text Box 120">
              <a:extLst>
                <a:ext uri="{FF2B5EF4-FFF2-40B4-BE49-F238E27FC236}">
                  <a16:creationId xmlns:a16="http://schemas.microsoft.com/office/drawing/2014/main" id="{B30FF8BD-E7AC-4E0D-8098-8F7E2FB4B86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203848" y="3212976"/>
              <a:ext cx="41910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 dirty="0">
                  <a:latin typeface="宋体" panose="02010600030101010101" pitchFamily="2" charset="-122"/>
                </a:rPr>
                <a:t>10</a:t>
              </a:r>
            </a:p>
          </p:txBody>
        </p:sp>
        <p:sp>
          <p:nvSpPr>
            <p:cNvPr id="26" name="Oval 121">
              <a:extLst>
                <a:ext uri="{FF2B5EF4-FFF2-40B4-BE49-F238E27FC236}">
                  <a16:creationId xmlns:a16="http://schemas.microsoft.com/office/drawing/2014/main" id="{0A40337C-E7A4-4955-8414-2D4D16FE3C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99991" y="3892898"/>
              <a:ext cx="322263" cy="306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27" name="Text Box 122">
              <a:extLst>
                <a:ext uri="{FF2B5EF4-FFF2-40B4-BE49-F238E27FC236}">
                  <a16:creationId xmlns:a16="http://schemas.microsoft.com/office/drawing/2014/main" id="{9C5E66B2-4FD4-4C60-B4E2-CB5DC0E916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765078" y="3904010"/>
              <a:ext cx="261938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12</a:t>
              </a:r>
            </a:p>
          </p:txBody>
        </p:sp>
        <p:sp>
          <p:nvSpPr>
            <p:cNvPr id="28" name="Line 123">
              <a:extLst>
                <a:ext uri="{FF2B5EF4-FFF2-40B4-BE49-F238E27FC236}">
                  <a16:creationId xmlns:a16="http://schemas.microsoft.com/office/drawing/2014/main" id="{F3110661-8DDF-4B59-98D7-A1E5D95E54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2253" y="1581498"/>
              <a:ext cx="0" cy="3095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29" name="Line 124">
              <a:extLst>
                <a:ext uri="{FF2B5EF4-FFF2-40B4-BE49-F238E27FC236}">
                  <a16:creationId xmlns:a16="http://schemas.microsoft.com/office/drawing/2014/main" id="{DFA346B9-DF5A-4D99-AF75-F9786D871D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03366" y="2183160"/>
              <a:ext cx="0" cy="306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0" name="Line 125">
              <a:extLst>
                <a:ext uri="{FF2B5EF4-FFF2-40B4-BE49-F238E27FC236}">
                  <a16:creationId xmlns:a16="http://schemas.microsoft.com/office/drawing/2014/main" id="{8763D862-B34A-474C-878C-5ABA1DB04F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03366" y="2787998"/>
              <a:ext cx="0" cy="3111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1" name="Line 126">
              <a:extLst>
                <a:ext uri="{FF2B5EF4-FFF2-40B4-BE49-F238E27FC236}">
                  <a16:creationId xmlns:a16="http://schemas.microsoft.com/office/drawing/2014/main" id="{567D1664-FA8B-46D8-A7F5-340A4BD5DD8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03366" y="3397598"/>
              <a:ext cx="0" cy="306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2" name="Line 127">
              <a:extLst>
                <a:ext uri="{FF2B5EF4-FFF2-40B4-BE49-F238E27FC236}">
                  <a16:creationId xmlns:a16="http://schemas.microsoft.com/office/drawing/2014/main" id="{C0147DB5-D00E-4F44-B5CD-0F083F9349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28778" y="3929410"/>
              <a:ext cx="327025" cy="307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3" name="Line 128">
              <a:extLst>
                <a:ext uri="{FF2B5EF4-FFF2-40B4-BE49-F238E27FC236}">
                  <a16:creationId xmlns:a16="http://schemas.microsoft.com/office/drawing/2014/main" id="{24A1798E-54B1-4154-B90F-18788F40C1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955828" y="4488210"/>
              <a:ext cx="354013" cy="2936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4" name="Line 129">
              <a:extLst>
                <a:ext uri="{FF2B5EF4-FFF2-40B4-BE49-F238E27FC236}">
                  <a16:creationId xmlns:a16="http://schemas.microsoft.com/office/drawing/2014/main" id="{C3584407-6B0B-4BFB-8E2D-17DA543D71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2253" y="3996085"/>
              <a:ext cx="0" cy="11699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5" name="Line 130">
              <a:extLst>
                <a:ext uri="{FF2B5EF4-FFF2-40B4-BE49-F238E27FC236}">
                  <a16:creationId xmlns:a16="http://schemas.microsoft.com/office/drawing/2014/main" id="{A86B1B61-88CD-453C-8182-9F84A4342B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17666" y="4488210"/>
              <a:ext cx="350838" cy="695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6" name="Line 131">
              <a:extLst>
                <a:ext uri="{FF2B5EF4-FFF2-40B4-BE49-F238E27FC236}">
                  <a16:creationId xmlns:a16="http://schemas.microsoft.com/office/drawing/2014/main" id="{B781C11B-0B5F-4A20-B6B0-7ED3BC5183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43066" y="4969223"/>
              <a:ext cx="788988" cy="3063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7" name="AutoShape 132">
              <a:extLst>
                <a:ext uri="{FF2B5EF4-FFF2-40B4-BE49-F238E27FC236}">
                  <a16:creationId xmlns:a16="http://schemas.microsoft.com/office/drawing/2014/main" id="{E18443DF-86CA-43A9-A065-71E0BC1706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4166" y="2051398"/>
              <a:ext cx="1404938" cy="3868738"/>
            </a:xfrm>
            <a:custGeom>
              <a:avLst/>
              <a:gdLst>
                <a:gd name="T0" fmla="*/ 0 w 1655"/>
                <a:gd name="T1" fmla="*/ 3132 h 3557"/>
                <a:gd name="T2" fmla="*/ 313 w 1655"/>
                <a:gd name="T3" fmla="*/ 3344 h 3557"/>
                <a:gd name="T4" fmla="*/ 627 w 1655"/>
                <a:gd name="T5" fmla="*/ 3557 h 3557"/>
                <a:gd name="T6" fmla="*/ 902 w 1655"/>
                <a:gd name="T7" fmla="*/ 3492 h 3557"/>
                <a:gd name="T8" fmla="*/ 1177 w 1655"/>
                <a:gd name="T9" fmla="*/ 3427 h 3557"/>
                <a:gd name="T10" fmla="*/ 1655 w 1655"/>
                <a:gd name="T11" fmla="*/ 3204 h 3557"/>
                <a:gd name="T12" fmla="*/ 1650 w 1655"/>
                <a:gd name="T13" fmla="*/ 2742 h 3557"/>
                <a:gd name="T14" fmla="*/ 1645 w 1655"/>
                <a:gd name="T15" fmla="*/ 2280 h 3557"/>
                <a:gd name="T16" fmla="*/ 1120 w 1655"/>
                <a:gd name="T17" fmla="*/ 1177 h 3557"/>
                <a:gd name="T18" fmla="*/ 869 w 1655"/>
                <a:gd name="T19" fmla="*/ 720 h 3557"/>
                <a:gd name="T20" fmla="*/ 618 w 1655"/>
                <a:gd name="T21" fmla="*/ 263 h 3557"/>
                <a:gd name="T22" fmla="*/ 380 w 1655"/>
                <a:gd name="T23" fmla="*/ 131 h 3557"/>
                <a:gd name="T24" fmla="*/ 143 w 1655"/>
                <a:gd name="T25" fmla="*/ 0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5" h="3557">
                  <a:moveTo>
                    <a:pt x="0" y="3132"/>
                  </a:moveTo>
                  <a:cubicBezTo>
                    <a:pt x="313" y="3344"/>
                    <a:pt x="627" y="3557"/>
                    <a:pt x="902" y="3492"/>
                  </a:cubicBezTo>
                  <a:cubicBezTo>
                    <a:pt x="1177" y="3427"/>
                    <a:pt x="1655" y="3204"/>
                    <a:pt x="1650" y="2742"/>
                  </a:cubicBezTo>
                  <a:cubicBezTo>
                    <a:pt x="1645" y="2280"/>
                    <a:pt x="1120" y="1177"/>
                    <a:pt x="869" y="720"/>
                  </a:cubicBezTo>
                  <a:cubicBezTo>
                    <a:pt x="618" y="263"/>
                    <a:pt x="380" y="131"/>
                    <a:pt x="143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8" name="Line 133">
              <a:extLst>
                <a:ext uri="{FF2B5EF4-FFF2-40B4-BE49-F238E27FC236}">
                  <a16:creationId xmlns:a16="http://schemas.microsoft.com/office/drawing/2014/main" id="{7F036570-6C28-43C1-B806-A6BB9F2476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23828" y="2103785"/>
              <a:ext cx="1216025" cy="4238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39" name="Line 134">
              <a:extLst>
                <a:ext uri="{FF2B5EF4-FFF2-40B4-BE49-F238E27FC236}">
                  <a16:creationId xmlns:a16="http://schemas.microsoft.com/office/drawing/2014/main" id="{9D8FB5FD-F8DA-4DF3-86E7-42F3E76E75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77803" y="2619723"/>
              <a:ext cx="1162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40" name="Line 135">
              <a:extLst>
                <a:ext uri="{FF2B5EF4-FFF2-40B4-BE49-F238E27FC236}">
                  <a16:creationId xmlns:a16="http://schemas.microsoft.com/office/drawing/2014/main" id="{1F2DA61E-896E-4425-9C82-798E4DAF3B3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360266" y="2756248"/>
              <a:ext cx="339725" cy="488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41" name="Line 136">
              <a:extLst>
                <a:ext uri="{FF2B5EF4-FFF2-40B4-BE49-F238E27FC236}">
                  <a16:creationId xmlns:a16="http://schemas.microsoft.com/office/drawing/2014/main" id="{CB2299E8-42A7-4BA9-99C5-75A7635462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01603" y="2751485"/>
              <a:ext cx="412750" cy="50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42" name="Line 137">
              <a:extLst>
                <a:ext uri="{FF2B5EF4-FFF2-40B4-BE49-F238E27FC236}">
                  <a16:creationId xmlns:a16="http://schemas.microsoft.com/office/drawing/2014/main" id="{29284EA8-4F3B-45DC-A3C8-FE4A3A21242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963516" y="3553173"/>
              <a:ext cx="336550" cy="3905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43" name="Line 138">
              <a:extLst>
                <a:ext uri="{FF2B5EF4-FFF2-40B4-BE49-F238E27FC236}">
                  <a16:creationId xmlns:a16="http://schemas.microsoft.com/office/drawing/2014/main" id="{8F553DB9-579D-4232-8A29-558D1FFDB5A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74553" y="3500785"/>
              <a:ext cx="350838" cy="4429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44" name="Text Box 139">
              <a:extLst>
                <a:ext uri="{FF2B5EF4-FFF2-40B4-BE49-F238E27FC236}">
                  <a16:creationId xmlns:a16="http://schemas.microsoft.com/office/drawing/2014/main" id="{0E7D0736-D7F3-4EC3-BC55-4EFAEEDA3A5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81153" y="4213573"/>
              <a:ext cx="41275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R</a:t>
              </a:r>
              <a:r>
                <a:rPr lang="en-US" altLang="zh-CN" sz="2000" b="1" baseline="-25000">
                  <a:latin typeface="宋体" panose="02010600030101010101" pitchFamily="2" charset="-122"/>
                </a:rPr>
                <a:t>1</a:t>
              </a:r>
              <a:endParaRPr lang="en-US" altLang="zh-CN" sz="2000" b="1">
                <a:latin typeface="宋体" panose="02010600030101010101" pitchFamily="2" charset="-122"/>
              </a:endParaRPr>
            </a:p>
          </p:txBody>
        </p:sp>
        <p:sp>
          <p:nvSpPr>
            <p:cNvPr id="45" name="Text Box 140">
              <a:extLst>
                <a:ext uri="{FF2B5EF4-FFF2-40B4-BE49-F238E27FC236}">
                  <a16:creationId xmlns:a16="http://schemas.microsoft.com/office/drawing/2014/main" id="{32CA1B58-1015-4729-880F-733B5E47796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81203" y="4650135"/>
              <a:ext cx="4143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R</a:t>
              </a:r>
              <a:r>
                <a:rPr lang="en-US" altLang="zh-CN" sz="2000" b="1" baseline="-25000">
                  <a:latin typeface="宋体" panose="02010600030101010101" pitchFamily="2" charset="-122"/>
                </a:rPr>
                <a:t>2</a:t>
              </a:r>
              <a:endParaRPr lang="en-US" altLang="zh-CN" sz="2000" b="1">
                <a:latin typeface="宋体" panose="02010600030101010101" pitchFamily="2" charset="-122"/>
              </a:endParaRPr>
            </a:p>
          </p:txBody>
        </p:sp>
        <p:sp>
          <p:nvSpPr>
            <p:cNvPr id="46" name="Text Box 141">
              <a:extLst>
                <a:ext uri="{FF2B5EF4-FFF2-40B4-BE49-F238E27FC236}">
                  <a16:creationId xmlns:a16="http://schemas.microsoft.com/office/drawing/2014/main" id="{450A30DD-A468-4BC1-9BB3-4F8984A61E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08191" y="3513485"/>
              <a:ext cx="4127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R</a:t>
              </a:r>
              <a:r>
                <a:rPr lang="en-US" altLang="zh-CN" sz="2000" b="1" baseline="-25000">
                  <a:latin typeface="宋体" panose="02010600030101010101" pitchFamily="2" charset="-122"/>
                </a:rPr>
                <a:t>3</a:t>
              </a:r>
              <a:endParaRPr lang="en-US" altLang="zh-CN" sz="2000" b="1">
                <a:latin typeface="宋体" panose="02010600030101010101" pitchFamily="2" charset="-122"/>
              </a:endParaRPr>
            </a:p>
          </p:txBody>
        </p:sp>
        <p:sp>
          <p:nvSpPr>
            <p:cNvPr id="47" name="Text Box 142">
              <a:extLst>
                <a:ext uri="{FF2B5EF4-FFF2-40B4-BE49-F238E27FC236}">
                  <a16:creationId xmlns:a16="http://schemas.microsoft.com/office/drawing/2014/main" id="{330B22A6-0819-4E50-A37D-65658230238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76303" y="2256185"/>
              <a:ext cx="41592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R</a:t>
              </a:r>
              <a:r>
                <a:rPr lang="en-US" altLang="zh-CN" sz="2000" b="1" baseline="-25000">
                  <a:latin typeface="宋体" panose="02010600030101010101" pitchFamily="2" charset="-122"/>
                </a:rPr>
                <a:t>4</a:t>
              </a:r>
              <a:endParaRPr lang="en-US" altLang="zh-CN" sz="2000" b="1">
                <a:latin typeface="宋体" panose="02010600030101010101" pitchFamily="2" charset="-122"/>
              </a:endParaRPr>
            </a:p>
          </p:txBody>
        </p:sp>
        <p:sp>
          <p:nvSpPr>
            <p:cNvPr id="48" name="Text Box 143">
              <a:extLst>
                <a:ext uri="{FF2B5EF4-FFF2-40B4-BE49-F238E27FC236}">
                  <a16:creationId xmlns:a16="http://schemas.microsoft.com/office/drawing/2014/main" id="{7C7EAF72-3927-49A1-9513-D2E8B5E5E7A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25378" y="3168998"/>
              <a:ext cx="412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>
                  <a:latin typeface="宋体" panose="02010600030101010101" pitchFamily="2" charset="-122"/>
                </a:rPr>
                <a:t>R</a:t>
              </a:r>
              <a:r>
                <a:rPr lang="en-US" altLang="zh-CN" sz="2000" b="1" baseline="-25000">
                  <a:latin typeface="宋体" panose="02010600030101010101" pitchFamily="2" charset="-122"/>
                </a:rPr>
                <a:t>5</a:t>
              </a:r>
              <a:endParaRPr lang="en-US" altLang="zh-CN" sz="2000" b="1">
                <a:latin typeface="宋体" panose="02010600030101010101" pitchFamily="2" charset="-122"/>
              </a:endParaRPr>
            </a:p>
          </p:txBody>
        </p:sp>
        <p:sp>
          <p:nvSpPr>
            <p:cNvPr id="53" name="Text Box 110">
              <a:extLst>
                <a:ext uri="{FF2B5EF4-FFF2-40B4-BE49-F238E27FC236}">
                  <a16:creationId xmlns:a16="http://schemas.microsoft.com/office/drawing/2014/main" id="{60BDD75A-DBAE-4779-8802-57D7746E3A7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16016" y="2921893"/>
              <a:ext cx="261938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 eaLnBrk="0" hangingPunct="0"/>
              <a:r>
                <a:rPr lang="en-US" altLang="zh-CN" sz="2000" b="1" dirty="0">
                  <a:latin typeface="宋体" panose="02010600030101010101" pitchFamily="2" charset="-122"/>
                </a:rPr>
                <a:t>13</a:t>
              </a:r>
            </a:p>
          </p:txBody>
        </p:sp>
        <p:sp>
          <p:nvSpPr>
            <p:cNvPr id="54" name="Line 126">
              <a:extLst>
                <a:ext uri="{FF2B5EF4-FFF2-40B4-BE49-F238E27FC236}">
                  <a16:creationId xmlns:a16="http://schemas.microsoft.com/office/drawing/2014/main" id="{DC9EBDD1-70EC-4522-8B8D-E96D64BC49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6720000">
              <a:off x="4591225" y="3049330"/>
              <a:ext cx="0" cy="2288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55" name="Oval 99">
              <a:extLst>
                <a:ext uri="{FF2B5EF4-FFF2-40B4-BE49-F238E27FC236}">
                  <a16:creationId xmlns:a16="http://schemas.microsoft.com/office/drawing/2014/main" id="{EF6B24BC-93EE-46BF-9759-90A9414D49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92303" y="2935635"/>
              <a:ext cx="322263" cy="307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  <p:sp>
          <p:nvSpPr>
            <p:cNvPr id="56" name="Line 136">
              <a:extLst>
                <a:ext uri="{FF2B5EF4-FFF2-40B4-BE49-F238E27FC236}">
                  <a16:creationId xmlns:a16="http://schemas.microsoft.com/office/drawing/2014/main" id="{123A3B36-5DB7-4468-B511-46E1F977125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0800000">
              <a:off x="4447799" y="2659410"/>
              <a:ext cx="257205" cy="3165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5587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549275"/>
            <a:ext cx="41973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确定等价类的方法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12913"/>
            <a:ext cx="8459787" cy="1042987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在输入条件规定了</a:t>
            </a:r>
            <a:r>
              <a:rPr lang="zh-CN" altLang="en-US" sz="2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取值范围或值的个数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的情况下，则可以确立一个有效等价类和两个无效等价类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endParaRPr lang="zh-CN" altLang="en-US" dirty="0">
              <a:latin typeface="宋体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dirty="0">
              <a:latin typeface="宋体" pitchFamily="2" charset="-122"/>
            </a:endParaRPr>
          </a:p>
        </p:txBody>
      </p:sp>
      <p:grpSp>
        <p:nvGrpSpPr>
          <p:cNvPr id="43011" name="Group 5"/>
          <p:cNvGrpSpPr>
            <a:grpSpLocks/>
          </p:cNvGrpSpPr>
          <p:nvPr/>
        </p:nvGrpSpPr>
        <p:grpSpPr bwMode="auto">
          <a:xfrm>
            <a:off x="1585913" y="3457575"/>
            <a:ext cx="6019800" cy="168275"/>
            <a:chOff x="912" y="1174"/>
            <a:chExt cx="3792" cy="106"/>
          </a:xfrm>
        </p:grpSpPr>
        <p:sp>
          <p:nvSpPr>
            <p:cNvPr id="43031" name="Line 6"/>
            <p:cNvSpPr>
              <a:spLocks noChangeShapeType="1"/>
            </p:cNvSpPr>
            <p:nvPr/>
          </p:nvSpPr>
          <p:spPr bwMode="auto">
            <a:xfrm>
              <a:off x="912" y="1227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2" name="Rectangle 7" descr="Light upward diagonal"/>
            <p:cNvSpPr>
              <a:spLocks noChangeArrowheads="1"/>
            </p:cNvSpPr>
            <p:nvPr/>
          </p:nvSpPr>
          <p:spPr bwMode="auto">
            <a:xfrm>
              <a:off x="2112" y="1174"/>
              <a:ext cx="1392" cy="106"/>
            </a:xfrm>
            <a:prstGeom prst="rect">
              <a:avLst/>
            </a:prstGeom>
            <a:pattFill prst="ltUpDiag">
              <a:fgClr>
                <a:schemeClr val="accent2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012" name="Group 8"/>
          <p:cNvGrpSpPr>
            <a:grpSpLocks/>
          </p:cNvGrpSpPr>
          <p:nvPr/>
        </p:nvGrpSpPr>
        <p:grpSpPr bwMode="auto">
          <a:xfrm>
            <a:off x="3481388" y="3219450"/>
            <a:ext cx="2230437" cy="917575"/>
            <a:chOff x="2178" y="1024"/>
            <a:chExt cx="1405" cy="578"/>
          </a:xfrm>
        </p:grpSpPr>
        <p:sp>
          <p:nvSpPr>
            <p:cNvPr id="43029" name="Freeform 9"/>
            <p:cNvSpPr>
              <a:spLocks/>
            </p:cNvSpPr>
            <p:nvPr/>
          </p:nvSpPr>
          <p:spPr bwMode="auto">
            <a:xfrm>
              <a:off x="2178" y="1024"/>
              <a:ext cx="1405" cy="414"/>
            </a:xfrm>
            <a:custGeom>
              <a:avLst/>
              <a:gdLst>
                <a:gd name="T0" fmla="*/ 675 w 1405"/>
                <a:gd name="T1" fmla="*/ 11 h 414"/>
                <a:gd name="T2" fmla="*/ 35 w 1405"/>
                <a:gd name="T3" fmla="*/ 85 h 414"/>
                <a:gd name="T4" fmla="*/ 3 w 1405"/>
                <a:gd name="T5" fmla="*/ 149 h 414"/>
                <a:gd name="T6" fmla="*/ 25 w 1405"/>
                <a:gd name="T7" fmla="*/ 331 h 414"/>
                <a:gd name="T8" fmla="*/ 185 w 1405"/>
                <a:gd name="T9" fmla="*/ 352 h 414"/>
                <a:gd name="T10" fmla="*/ 377 w 1405"/>
                <a:gd name="T11" fmla="*/ 352 h 414"/>
                <a:gd name="T12" fmla="*/ 686 w 1405"/>
                <a:gd name="T13" fmla="*/ 363 h 414"/>
                <a:gd name="T14" fmla="*/ 1027 w 1405"/>
                <a:gd name="T15" fmla="*/ 384 h 414"/>
                <a:gd name="T16" fmla="*/ 1251 w 1405"/>
                <a:gd name="T17" fmla="*/ 352 h 414"/>
                <a:gd name="T18" fmla="*/ 1315 w 1405"/>
                <a:gd name="T19" fmla="*/ 331 h 414"/>
                <a:gd name="T20" fmla="*/ 1347 w 1405"/>
                <a:gd name="T21" fmla="*/ 320 h 414"/>
                <a:gd name="T22" fmla="*/ 1401 w 1405"/>
                <a:gd name="T23" fmla="*/ 235 h 414"/>
                <a:gd name="T24" fmla="*/ 1387 w 1405"/>
                <a:gd name="T25" fmla="*/ 125 h 414"/>
                <a:gd name="T26" fmla="*/ 1305 w 1405"/>
                <a:gd name="T27" fmla="*/ 85 h 414"/>
                <a:gd name="T28" fmla="*/ 1027 w 1405"/>
                <a:gd name="T29" fmla="*/ 32 h 414"/>
                <a:gd name="T30" fmla="*/ 761 w 1405"/>
                <a:gd name="T31" fmla="*/ 0 h 414"/>
                <a:gd name="T32" fmla="*/ 675 w 1405"/>
                <a:gd name="T33" fmla="*/ 11 h 4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05"/>
                <a:gd name="T52" fmla="*/ 0 h 414"/>
                <a:gd name="T53" fmla="*/ 1405 w 1405"/>
                <a:gd name="T54" fmla="*/ 414 h 4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05" h="414">
                  <a:moveTo>
                    <a:pt x="675" y="11"/>
                  </a:moveTo>
                  <a:cubicBezTo>
                    <a:pt x="474" y="24"/>
                    <a:pt x="232" y="23"/>
                    <a:pt x="35" y="85"/>
                  </a:cubicBezTo>
                  <a:cubicBezTo>
                    <a:pt x="27" y="96"/>
                    <a:pt x="0" y="131"/>
                    <a:pt x="3" y="149"/>
                  </a:cubicBezTo>
                  <a:cubicBezTo>
                    <a:pt x="9" y="206"/>
                    <a:pt x="2" y="278"/>
                    <a:pt x="25" y="331"/>
                  </a:cubicBezTo>
                  <a:cubicBezTo>
                    <a:pt x="29" y="341"/>
                    <a:pt x="176" y="344"/>
                    <a:pt x="185" y="352"/>
                  </a:cubicBezTo>
                  <a:cubicBezTo>
                    <a:pt x="247" y="414"/>
                    <a:pt x="294" y="339"/>
                    <a:pt x="377" y="352"/>
                  </a:cubicBezTo>
                  <a:cubicBezTo>
                    <a:pt x="494" y="348"/>
                    <a:pt x="569" y="372"/>
                    <a:pt x="686" y="363"/>
                  </a:cubicBezTo>
                  <a:cubicBezTo>
                    <a:pt x="799" y="353"/>
                    <a:pt x="914" y="400"/>
                    <a:pt x="1027" y="384"/>
                  </a:cubicBezTo>
                  <a:cubicBezTo>
                    <a:pt x="1096" y="373"/>
                    <a:pt x="1183" y="374"/>
                    <a:pt x="1251" y="352"/>
                  </a:cubicBezTo>
                  <a:cubicBezTo>
                    <a:pt x="1272" y="345"/>
                    <a:pt x="1293" y="338"/>
                    <a:pt x="1315" y="331"/>
                  </a:cubicBezTo>
                  <a:cubicBezTo>
                    <a:pt x="1325" y="327"/>
                    <a:pt x="1347" y="320"/>
                    <a:pt x="1347" y="320"/>
                  </a:cubicBezTo>
                  <a:cubicBezTo>
                    <a:pt x="1374" y="293"/>
                    <a:pt x="1388" y="271"/>
                    <a:pt x="1401" y="235"/>
                  </a:cubicBezTo>
                  <a:cubicBezTo>
                    <a:pt x="1405" y="203"/>
                    <a:pt x="1402" y="149"/>
                    <a:pt x="1387" y="125"/>
                  </a:cubicBezTo>
                  <a:cubicBezTo>
                    <a:pt x="1371" y="100"/>
                    <a:pt x="1364" y="100"/>
                    <a:pt x="1305" y="85"/>
                  </a:cubicBezTo>
                  <a:cubicBezTo>
                    <a:pt x="1242" y="25"/>
                    <a:pt x="1096" y="36"/>
                    <a:pt x="1027" y="32"/>
                  </a:cubicBezTo>
                  <a:cubicBezTo>
                    <a:pt x="938" y="16"/>
                    <a:pt x="849" y="11"/>
                    <a:pt x="761" y="0"/>
                  </a:cubicBezTo>
                  <a:cubicBezTo>
                    <a:pt x="689" y="12"/>
                    <a:pt x="718" y="11"/>
                    <a:pt x="675" y="11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0" name="Text Box 10"/>
            <p:cNvSpPr txBox="1">
              <a:spLocks noChangeArrowheads="1"/>
            </p:cNvSpPr>
            <p:nvPr/>
          </p:nvSpPr>
          <p:spPr bwMode="auto">
            <a:xfrm>
              <a:off x="2619" y="1390"/>
              <a:ext cx="61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 dirty="0"/>
                <a:t>in range</a:t>
              </a:r>
            </a:p>
          </p:txBody>
        </p:sp>
      </p:grpSp>
      <p:grpSp>
        <p:nvGrpSpPr>
          <p:cNvPr id="43013" name="Group 11"/>
          <p:cNvGrpSpPr>
            <a:grpSpLocks/>
          </p:cNvGrpSpPr>
          <p:nvPr/>
        </p:nvGrpSpPr>
        <p:grpSpPr bwMode="auto">
          <a:xfrm>
            <a:off x="5697538" y="3117850"/>
            <a:ext cx="2227262" cy="1020763"/>
            <a:chOff x="3574" y="960"/>
            <a:chExt cx="1403" cy="643"/>
          </a:xfrm>
        </p:grpSpPr>
        <p:sp>
          <p:nvSpPr>
            <p:cNvPr id="43027" name="Freeform 12"/>
            <p:cNvSpPr>
              <a:spLocks/>
            </p:cNvSpPr>
            <p:nvPr/>
          </p:nvSpPr>
          <p:spPr bwMode="auto">
            <a:xfrm>
              <a:off x="3574" y="960"/>
              <a:ext cx="1403" cy="432"/>
            </a:xfrm>
            <a:custGeom>
              <a:avLst/>
              <a:gdLst>
                <a:gd name="T0" fmla="*/ 527 w 1403"/>
                <a:gd name="T1" fmla="*/ 100 h 432"/>
                <a:gd name="T2" fmla="*/ 58 w 1403"/>
                <a:gd name="T3" fmla="*/ 156 h 432"/>
                <a:gd name="T4" fmla="*/ 29 w 1403"/>
                <a:gd name="T5" fmla="*/ 179 h 432"/>
                <a:gd name="T6" fmla="*/ 21 w 1403"/>
                <a:gd name="T7" fmla="*/ 203 h 432"/>
                <a:gd name="T8" fmla="*/ 5 w 1403"/>
                <a:gd name="T9" fmla="*/ 252 h 432"/>
                <a:gd name="T10" fmla="*/ 15 w 1403"/>
                <a:gd name="T11" fmla="*/ 347 h 432"/>
                <a:gd name="T12" fmla="*/ 111 w 1403"/>
                <a:gd name="T13" fmla="*/ 384 h 432"/>
                <a:gd name="T14" fmla="*/ 474 w 1403"/>
                <a:gd name="T15" fmla="*/ 422 h 432"/>
                <a:gd name="T16" fmla="*/ 613 w 1403"/>
                <a:gd name="T17" fmla="*/ 432 h 432"/>
                <a:gd name="T18" fmla="*/ 965 w 1403"/>
                <a:gd name="T19" fmla="*/ 422 h 432"/>
                <a:gd name="T20" fmla="*/ 1093 w 1403"/>
                <a:gd name="T21" fmla="*/ 394 h 432"/>
                <a:gd name="T22" fmla="*/ 1391 w 1403"/>
                <a:gd name="T23" fmla="*/ 356 h 432"/>
                <a:gd name="T24" fmla="*/ 1402 w 1403"/>
                <a:gd name="T25" fmla="*/ 290 h 432"/>
                <a:gd name="T26" fmla="*/ 687 w 1403"/>
                <a:gd name="T27" fmla="*/ 100 h 432"/>
                <a:gd name="T28" fmla="*/ 527 w 1403"/>
                <a:gd name="T29" fmla="*/ 100 h 4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03"/>
                <a:gd name="T46" fmla="*/ 0 h 432"/>
                <a:gd name="T47" fmla="*/ 1403 w 1403"/>
                <a:gd name="T48" fmla="*/ 432 h 4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8" name="Text Box 13"/>
            <p:cNvSpPr txBox="1">
              <a:spLocks noChangeArrowheads="1"/>
            </p:cNvSpPr>
            <p:nvPr/>
          </p:nvSpPr>
          <p:spPr bwMode="auto">
            <a:xfrm>
              <a:off x="3702" y="1391"/>
              <a:ext cx="124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/>
                <a:t>greater than range</a:t>
              </a:r>
            </a:p>
          </p:txBody>
        </p:sp>
      </p:grpSp>
      <p:grpSp>
        <p:nvGrpSpPr>
          <p:cNvPr id="43014" name="Group 14"/>
          <p:cNvGrpSpPr>
            <a:grpSpLocks/>
          </p:cNvGrpSpPr>
          <p:nvPr/>
        </p:nvGrpSpPr>
        <p:grpSpPr bwMode="auto">
          <a:xfrm>
            <a:off x="1322388" y="3246438"/>
            <a:ext cx="2163762" cy="892175"/>
            <a:chOff x="818" y="1041"/>
            <a:chExt cx="1363" cy="562"/>
          </a:xfrm>
        </p:grpSpPr>
        <p:sp>
          <p:nvSpPr>
            <p:cNvPr id="43025" name="Freeform 15"/>
            <p:cNvSpPr>
              <a:spLocks/>
            </p:cNvSpPr>
            <p:nvPr/>
          </p:nvSpPr>
          <p:spPr bwMode="auto">
            <a:xfrm>
              <a:off x="818" y="1041"/>
              <a:ext cx="1363" cy="351"/>
            </a:xfrm>
            <a:custGeom>
              <a:avLst/>
              <a:gdLst>
                <a:gd name="T0" fmla="*/ 1363 w 1363"/>
                <a:gd name="T1" fmla="*/ 178 h 351"/>
                <a:gd name="T2" fmla="*/ 1347 w 1363"/>
                <a:gd name="T3" fmla="*/ 103 h 351"/>
                <a:gd name="T4" fmla="*/ 1294 w 1363"/>
                <a:gd name="T5" fmla="*/ 52 h 351"/>
                <a:gd name="T6" fmla="*/ 1033 w 1363"/>
                <a:gd name="T7" fmla="*/ 20 h 351"/>
                <a:gd name="T8" fmla="*/ 222 w 1363"/>
                <a:gd name="T9" fmla="*/ 30 h 351"/>
                <a:gd name="T10" fmla="*/ 83 w 1363"/>
                <a:gd name="T11" fmla="*/ 122 h 351"/>
                <a:gd name="T12" fmla="*/ 467 w 1363"/>
                <a:gd name="T13" fmla="*/ 333 h 351"/>
                <a:gd name="T14" fmla="*/ 873 w 1363"/>
                <a:gd name="T15" fmla="*/ 342 h 351"/>
                <a:gd name="T16" fmla="*/ 1107 w 1363"/>
                <a:gd name="T17" fmla="*/ 333 h 351"/>
                <a:gd name="T18" fmla="*/ 1113 w 1363"/>
                <a:gd name="T19" fmla="*/ 332 h 351"/>
                <a:gd name="T20" fmla="*/ 1166 w 1363"/>
                <a:gd name="T21" fmla="*/ 324 h 351"/>
                <a:gd name="T22" fmla="*/ 1251 w 1363"/>
                <a:gd name="T23" fmla="*/ 314 h 351"/>
                <a:gd name="T24" fmla="*/ 1289 w 1363"/>
                <a:gd name="T25" fmla="*/ 308 h 351"/>
                <a:gd name="T26" fmla="*/ 1342 w 1363"/>
                <a:gd name="T27" fmla="*/ 266 h 351"/>
                <a:gd name="T28" fmla="*/ 1355 w 1363"/>
                <a:gd name="T29" fmla="*/ 250 h 351"/>
                <a:gd name="T30" fmla="*/ 1363 w 1363"/>
                <a:gd name="T31" fmla="*/ 178 h 3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3"/>
                <a:gd name="T49" fmla="*/ 0 h 351"/>
                <a:gd name="T50" fmla="*/ 1363 w 1363"/>
                <a:gd name="T51" fmla="*/ 351 h 3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6" name="Text Box 16"/>
            <p:cNvSpPr txBox="1">
              <a:spLocks noChangeArrowheads="1"/>
            </p:cNvSpPr>
            <p:nvPr/>
          </p:nvSpPr>
          <p:spPr bwMode="auto">
            <a:xfrm>
              <a:off x="961" y="1391"/>
              <a:ext cx="105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/>
                <a:t>less than range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1603375" y="4806950"/>
            <a:ext cx="6019800" cy="76200"/>
            <a:chOff x="984" y="2066"/>
            <a:chExt cx="3792" cy="48"/>
          </a:xfrm>
        </p:grpSpPr>
        <p:sp>
          <p:nvSpPr>
            <p:cNvPr id="43023" name="Line 18"/>
            <p:cNvSpPr>
              <a:spLocks noChangeShapeType="1"/>
            </p:cNvSpPr>
            <p:nvPr/>
          </p:nvSpPr>
          <p:spPr bwMode="auto">
            <a:xfrm>
              <a:off x="984" y="2091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4" name="Oval 19"/>
            <p:cNvSpPr>
              <a:spLocks noChangeArrowheads="1"/>
            </p:cNvSpPr>
            <p:nvPr/>
          </p:nvSpPr>
          <p:spPr bwMode="auto">
            <a:xfrm>
              <a:off x="2856" y="2066"/>
              <a:ext cx="48" cy="4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19988" name="Text Box 20"/>
          <p:cNvSpPr txBox="1">
            <a:spLocks noChangeArrowheads="1"/>
          </p:cNvSpPr>
          <p:nvPr/>
        </p:nvSpPr>
        <p:spPr bwMode="auto">
          <a:xfrm>
            <a:off x="4264025" y="5106988"/>
            <a:ext cx="703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/>
              <a:t>value</a:t>
            </a:r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638675" y="4422775"/>
            <a:ext cx="3376613" cy="1022350"/>
            <a:chOff x="2896" y="1824"/>
            <a:chExt cx="2127" cy="644"/>
          </a:xfrm>
        </p:grpSpPr>
        <p:sp>
          <p:nvSpPr>
            <p:cNvPr id="43021" name="Freeform 22"/>
            <p:cNvSpPr>
              <a:spLocks/>
            </p:cNvSpPr>
            <p:nvPr/>
          </p:nvSpPr>
          <p:spPr bwMode="auto">
            <a:xfrm>
              <a:off x="2896" y="1824"/>
              <a:ext cx="2127" cy="432"/>
            </a:xfrm>
            <a:custGeom>
              <a:avLst/>
              <a:gdLst>
                <a:gd name="T0" fmla="*/ 14701 w 1403"/>
                <a:gd name="T1" fmla="*/ 100 h 432"/>
                <a:gd name="T2" fmla="*/ 1616 w 1403"/>
                <a:gd name="T3" fmla="*/ 156 h 432"/>
                <a:gd name="T4" fmla="*/ 819 w 1403"/>
                <a:gd name="T5" fmla="*/ 179 h 432"/>
                <a:gd name="T6" fmla="*/ 593 w 1403"/>
                <a:gd name="T7" fmla="*/ 203 h 432"/>
                <a:gd name="T8" fmla="*/ 143 w 1403"/>
                <a:gd name="T9" fmla="*/ 252 h 432"/>
                <a:gd name="T10" fmla="*/ 420 w 1403"/>
                <a:gd name="T11" fmla="*/ 347 h 432"/>
                <a:gd name="T12" fmla="*/ 3100 w 1403"/>
                <a:gd name="T13" fmla="*/ 384 h 432"/>
                <a:gd name="T14" fmla="*/ 13227 w 1403"/>
                <a:gd name="T15" fmla="*/ 422 h 432"/>
                <a:gd name="T16" fmla="*/ 17098 w 1403"/>
                <a:gd name="T17" fmla="*/ 432 h 432"/>
                <a:gd name="T18" fmla="*/ 26929 w 1403"/>
                <a:gd name="T19" fmla="*/ 422 h 432"/>
                <a:gd name="T20" fmla="*/ 30495 w 1403"/>
                <a:gd name="T21" fmla="*/ 394 h 432"/>
                <a:gd name="T22" fmla="*/ 38817 w 1403"/>
                <a:gd name="T23" fmla="*/ 356 h 432"/>
                <a:gd name="T24" fmla="*/ 39123 w 1403"/>
                <a:gd name="T25" fmla="*/ 290 h 432"/>
                <a:gd name="T26" fmla="*/ 19182 w 1403"/>
                <a:gd name="T27" fmla="*/ 100 h 432"/>
                <a:gd name="T28" fmla="*/ 14701 w 1403"/>
                <a:gd name="T29" fmla="*/ 100 h 4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03"/>
                <a:gd name="T46" fmla="*/ 0 h 432"/>
                <a:gd name="T47" fmla="*/ 1403 w 1403"/>
                <a:gd name="T48" fmla="*/ 432 h 4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2" name="Text Box 23"/>
            <p:cNvSpPr txBox="1">
              <a:spLocks noChangeArrowheads="1"/>
            </p:cNvSpPr>
            <p:nvPr/>
          </p:nvSpPr>
          <p:spPr bwMode="auto">
            <a:xfrm>
              <a:off x="3421" y="2256"/>
              <a:ext cx="121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/>
                <a:t>greater than value</a:t>
              </a: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031875" y="4551363"/>
            <a:ext cx="3548063" cy="893762"/>
            <a:chOff x="624" y="1905"/>
            <a:chExt cx="2235" cy="563"/>
          </a:xfrm>
        </p:grpSpPr>
        <p:sp>
          <p:nvSpPr>
            <p:cNvPr id="43019" name="Freeform 25"/>
            <p:cNvSpPr>
              <a:spLocks/>
            </p:cNvSpPr>
            <p:nvPr/>
          </p:nvSpPr>
          <p:spPr bwMode="auto">
            <a:xfrm>
              <a:off x="624" y="1905"/>
              <a:ext cx="2235" cy="351"/>
            </a:xfrm>
            <a:custGeom>
              <a:avLst/>
              <a:gdLst>
                <a:gd name="T0" fmla="*/ 71251 w 1363"/>
                <a:gd name="T1" fmla="*/ 178 h 351"/>
                <a:gd name="T2" fmla="*/ 70413 w 1363"/>
                <a:gd name="T3" fmla="*/ 103 h 351"/>
                <a:gd name="T4" fmla="*/ 67649 w 1363"/>
                <a:gd name="T5" fmla="*/ 52 h 351"/>
                <a:gd name="T6" fmla="*/ 53997 w 1363"/>
                <a:gd name="T7" fmla="*/ 20 h 351"/>
                <a:gd name="T8" fmla="*/ 11605 w 1363"/>
                <a:gd name="T9" fmla="*/ 30 h 351"/>
                <a:gd name="T10" fmla="*/ 4340 w 1363"/>
                <a:gd name="T11" fmla="*/ 122 h 351"/>
                <a:gd name="T12" fmla="*/ 24423 w 1363"/>
                <a:gd name="T13" fmla="*/ 333 h 351"/>
                <a:gd name="T14" fmla="*/ 45643 w 1363"/>
                <a:gd name="T15" fmla="*/ 342 h 351"/>
                <a:gd name="T16" fmla="*/ 57851 w 1363"/>
                <a:gd name="T17" fmla="*/ 333 h 351"/>
                <a:gd name="T18" fmla="*/ 58187 w 1363"/>
                <a:gd name="T19" fmla="*/ 332 h 351"/>
                <a:gd name="T20" fmla="*/ 60945 w 1363"/>
                <a:gd name="T21" fmla="*/ 324 h 351"/>
                <a:gd name="T22" fmla="*/ 65376 w 1363"/>
                <a:gd name="T23" fmla="*/ 314 h 351"/>
                <a:gd name="T24" fmla="*/ 67375 w 1363"/>
                <a:gd name="T25" fmla="*/ 308 h 351"/>
                <a:gd name="T26" fmla="*/ 70157 w 1363"/>
                <a:gd name="T27" fmla="*/ 266 h 351"/>
                <a:gd name="T28" fmla="*/ 70835 w 1363"/>
                <a:gd name="T29" fmla="*/ 250 h 351"/>
                <a:gd name="T30" fmla="*/ 71251 w 1363"/>
                <a:gd name="T31" fmla="*/ 178 h 3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3"/>
                <a:gd name="T49" fmla="*/ 0 h 351"/>
                <a:gd name="T50" fmla="*/ 1363 w 1363"/>
                <a:gd name="T51" fmla="*/ 351 h 3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0" name="Text Box 26"/>
            <p:cNvSpPr txBox="1">
              <a:spLocks noChangeArrowheads="1"/>
            </p:cNvSpPr>
            <p:nvPr/>
          </p:nvSpPr>
          <p:spPr bwMode="auto">
            <a:xfrm>
              <a:off x="1316" y="2256"/>
              <a:ext cx="103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600" b="1"/>
                <a:t>less than value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61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998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238" y="1520825"/>
            <a:ext cx="8353425" cy="356393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宋体" charset="-122"/>
                <a:ea typeface="宋体" charset="-122"/>
              </a:rPr>
              <a:t>在输入条件规定了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输入值的集合或者规定了“必须如何”的条件</a:t>
            </a:r>
            <a:r>
              <a:rPr lang="zh-CN" altLang="en-US" dirty="0">
                <a:latin typeface="宋体" charset="-122"/>
                <a:ea typeface="宋体" charset="-122"/>
              </a:rPr>
              <a:t>的情况下，可以确立一个有效等价类和一个无效等价类。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endParaRPr lang="zh-CN" altLang="en-US" dirty="0">
              <a:latin typeface="宋体" charset="-122"/>
              <a:ea typeface="宋体" charset="-122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endParaRPr lang="zh-CN" altLang="en-US" dirty="0">
              <a:latin typeface="宋体" charset="-122"/>
              <a:ea typeface="宋体" charset="-122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endParaRPr lang="zh-CN" altLang="en-US" dirty="0">
              <a:latin typeface="宋体" charset="-122"/>
              <a:ea typeface="宋体" charset="-122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宋体" charset="-122"/>
                <a:ea typeface="宋体" charset="-122"/>
              </a:rPr>
              <a:t>在输入条件是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一个布尔量</a:t>
            </a:r>
            <a:r>
              <a:rPr lang="zh-CN" altLang="en-US" dirty="0">
                <a:latin typeface="宋体" charset="-122"/>
                <a:ea typeface="宋体" charset="-122"/>
              </a:rPr>
              <a:t>的情况下，可确定一个有效等价类和一个无效等价类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6192837" cy="53975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确定等价类的方法</a:t>
            </a:r>
            <a:r>
              <a:rPr lang="zh-CN" altLang="en-US" sz="3400" dirty="0"/>
              <a:t>（</a:t>
            </a:r>
            <a:r>
              <a:rPr lang="en-US" altLang="zh-CN" sz="3400" dirty="0"/>
              <a:t>2</a:t>
            </a:r>
            <a:r>
              <a:rPr lang="zh-CN" altLang="en-US" sz="3400" dirty="0"/>
              <a:t>）</a:t>
            </a:r>
          </a:p>
        </p:txBody>
      </p:sp>
      <p:sp>
        <p:nvSpPr>
          <p:cNvPr id="1574929" name="Freeform 17"/>
          <p:cNvSpPr>
            <a:spLocks/>
          </p:cNvSpPr>
          <p:nvPr/>
        </p:nvSpPr>
        <p:spPr bwMode="auto">
          <a:xfrm>
            <a:off x="1611313" y="2741613"/>
            <a:ext cx="5302250" cy="974725"/>
          </a:xfrm>
          <a:custGeom>
            <a:avLst/>
            <a:gdLst>
              <a:gd name="T0" fmla="*/ 2147483647 w 3340"/>
              <a:gd name="T1" fmla="*/ 2147483647 h 666"/>
              <a:gd name="T2" fmla="*/ 2147483647 w 3340"/>
              <a:gd name="T3" fmla="*/ 2147483647 h 666"/>
              <a:gd name="T4" fmla="*/ 2147483647 w 3340"/>
              <a:gd name="T5" fmla="*/ 2147483647 h 666"/>
              <a:gd name="T6" fmla="*/ 0 w 3340"/>
              <a:gd name="T7" fmla="*/ 2147483647 h 666"/>
              <a:gd name="T8" fmla="*/ 2147483647 w 3340"/>
              <a:gd name="T9" fmla="*/ 2147483647 h 666"/>
              <a:gd name="T10" fmla="*/ 2147483647 w 3340"/>
              <a:gd name="T11" fmla="*/ 2147483647 h 666"/>
              <a:gd name="T12" fmla="*/ 2147483647 w 3340"/>
              <a:gd name="T13" fmla="*/ 2147483647 h 666"/>
              <a:gd name="T14" fmla="*/ 2147483647 w 3340"/>
              <a:gd name="T15" fmla="*/ 2147483647 h 666"/>
              <a:gd name="T16" fmla="*/ 2147483647 w 3340"/>
              <a:gd name="T17" fmla="*/ 2147483647 h 666"/>
              <a:gd name="T18" fmla="*/ 2147483647 w 3340"/>
              <a:gd name="T19" fmla="*/ 2147483647 h 666"/>
              <a:gd name="T20" fmla="*/ 2147483647 w 3340"/>
              <a:gd name="T21" fmla="*/ 2147483647 h 666"/>
              <a:gd name="T22" fmla="*/ 2147483647 w 3340"/>
              <a:gd name="T23" fmla="*/ 2147483647 h 666"/>
              <a:gd name="T24" fmla="*/ 2147483647 w 3340"/>
              <a:gd name="T25" fmla="*/ 2147483647 h 666"/>
              <a:gd name="T26" fmla="*/ 2147483647 w 3340"/>
              <a:gd name="T27" fmla="*/ 2147483647 h 666"/>
              <a:gd name="T28" fmla="*/ 2147483647 w 3340"/>
              <a:gd name="T29" fmla="*/ 2147483647 h 666"/>
              <a:gd name="T30" fmla="*/ 2147483647 w 3340"/>
              <a:gd name="T31" fmla="*/ 2147483647 h 666"/>
              <a:gd name="T32" fmla="*/ 2147483647 w 3340"/>
              <a:gd name="T33" fmla="*/ 2147483647 h 666"/>
              <a:gd name="T34" fmla="*/ 2147483647 w 3340"/>
              <a:gd name="T35" fmla="*/ 2147483647 h 666"/>
              <a:gd name="T36" fmla="*/ 2147483647 w 3340"/>
              <a:gd name="T37" fmla="*/ 2147483647 h 666"/>
              <a:gd name="T38" fmla="*/ 2147483647 w 3340"/>
              <a:gd name="T39" fmla="*/ 2147483647 h 66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340"/>
              <a:gd name="T61" fmla="*/ 0 h 666"/>
              <a:gd name="T62" fmla="*/ 3340 w 3340"/>
              <a:gd name="T63" fmla="*/ 666 h 66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CCFF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4930" name="Text Box 18"/>
          <p:cNvSpPr txBox="1">
            <a:spLocks noChangeArrowheads="1"/>
          </p:cNvSpPr>
          <p:nvPr/>
        </p:nvSpPr>
        <p:spPr bwMode="auto">
          <a:xfrm>
            <a:off x="1727200" y="2924175"/>
            <a:ext cx="19478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/>
              <a:t>not member of set</a:t>
            </a:r>
          </a:p>
        </p:txBody>
      </p:sp>
      <p:sp>
        <p:nvSpPr>
          <p:cNvPr id="1574931" name="Freeform 19"/>
          <p:cNvSpPr>
            <a:spLocks/>
          </p:cNvSpPr>
          <p:nvPr/>
        </p:nvSpPr>
        <p:spPr bwMode="auto">
          <a:xfrm>
            <a:off x="3743325" y="2889250"/>
            <a:ext cx="2376488" cy="647700"/>
          </a:xfrm>
          <a:custGeom>
            <a:avLst/>
            <a:gdLst>
              <a:gd name="T0" fmla="*/ 2147483647 w 1079"/>
              <a:gd name="T1" fmla="*/ 2147483647 h 394"/>
              <a:gd name="T2" fmla="*/ 2147483647 w 1079"/>
              <a:gd name="T3" fmla="*/ 2147483647 h 394"/>
              <a:gd name="T4" fmla="*/ 2147483647 w 1079"/>
              <a:gd name="T5" fmla="*/ 2147483647 h 394"/>
              <a:gd name="T6" fmla="*/ 2147483647 w 1079"/>
              <a:gd name="T7" fmla="*/ 2147483647 h 394"/>
              <a:gd name="T8" fmla="*/ 2147483647 w 1079"/>
              <a:gd name="T9" fmla="*/ 2147483647 h 394"/>
              <a:gd name="T10" fmla="*/ 2147483647 w 1079"/>
              <a:gd name="T11" fmla="*/ 2147483647 h 394"/>
              <a:gd name="T12" fmla="*/ 2147483647 w 1079"/>
              <a:gd name="T13" fmla="*/ 2147483647 h 394"/>
              <a:gd name="T14" fmla="*/ 2147483647 w 1079"/>
              <a:gd name="T15" fmla="*/ 2147483647 h 394"/>
              <a:gd name="T16" fmla="*/ 2147483647 w 1079"/>
              <a:gd name="T17" fmla="*/ 2147483647 h 394"/>
              <a:gd name="T18" fmla="*/ 2147483647 w 1079"/>
              <a:gd name="T19" fmla="*/ 2147483647 h 394"/>
              <a:gd name="T20" fmla="*/ 2147483647 w 1079"/>
              <a:gd name="T21" fmla="*/ 2147483647 h 394"/>
              <a:gd name="T22" fmla="*/ 2147483647 w 1079"/>
              <a:gd name="T23" fmla="*/ 2147483647 h 39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79"/>
              <a:gd name="T37" fmla="*/ 0 h 394"/>
              <a:gd name="T38" fmla="*/ 1079 w 1079"/>
              <a:gd name="T39" fmla="*/ 394 h 39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rgbClr val="63FF6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4932" name="Text Box 20"/>
          <p:cNvSpPr txBox="1">
            <a:spLocks noChangeArrowheads="1"/>
          </p:cNvSpPr>
          <p:nvPr/>
        </p:nvSpPr>
        <p:spPr bwMode="auto">
          <a:xfrm>
            <a:off x="3887788" y="3068638"/>
            <a:ext cx="17494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/>
              <a:t>member of set</a:t>
            </a:r>
          </a:p>
        </p:txBody>
      </p:sp>
      <p:sp>
        <p:nvSpPr>
          <p:cNvPr id="1574933" name="Freeform 21"/>
          <p:cNvSpPr>
            <a:spLocks/>
          </p:cNvSpPr>
          <p:nvPr/>
        </p:nvSpPr>
        <p:spPr bwMode="auto">
          <a:xfrm>
            <a:off x="2232025" y="5084763"/>
            <a:ext cx="5111750" cy="1116012"/>
          </a:xfrm>
          <a:custGeom>
            <a:avLst/>
            <a:gdLst>
              <a:gd name="T0" fmla="*/ 2147483647 w 3340"/>
              <a:gd name="T1" fmla="*/ 2147483647 h 666"/>
              <a:gd name="T2" fmla="*/ 2147483647 w 3340"/>
              <a:gd name="T3" fmla="*/ 2147483647 h 666"/>
              <a:gd name="T4" fmla="*/ 2147483647 w 3340"/>
              <a:gd name="T5" fmla="*/ 2147483647 h 666"/>
              <a:gd name="T6" fmla="*/ 0 w 3340"/>
              <a:gd name="T7" fmla="*/ 2147483647 h 666"/>
              <a:gd name="T8" fmla="*/ 2147483647 w 3340"/>
              <a:gd name="T9" fmla="*/ 2147483647 h 666"/>
              <a:gd name="T10" fmla="*/ 2147483647 w 3340"/>
              <a:gd name="T11" fmla="*/ 2147483647 h 666"/>
              <a:gd name="T12" fmla="*/ 2147483647 w 3340"/>
              <a:gd name="T13" fmla="*/ 2147483647 h 666"/>
              <a:gd name="T14" fmla="*/ 2147483647 w 3340"/>
              <a:gd name="T15" fmla="*/ 2147483647 h 666"/>
              <a:gd name="T16" fmla="*/ 2147483647 w 3340"/>
              <a:gd name="T17" fmla="*/ 2147483647 h 666"/>
              <a:gd name="T18" fmla="*/ 2147483647 w 3340"/>
              <a:gd name="T19" fmla="*/ 2147483647 h 666"/>
              <a:gd name="T20" fmla="*/ 2147483647 w 3340"/>
              <a:gd name="T21" fmla="*/ 2147483647 h 666"/>
              <a:gd name="T22" fmla="*/ 2147483647 w 3340"/>
              <a:gd name="T23" fmla="*/ 2147483647 h 666"/>
              <a:gd name="T24" fmla="*/ 2147483647 w 3340"/>
              <a:gd name="T25" fmla="*/ 2147483647 h 666"/>
              <a:gd name="T26" fmla="*/ 2147483647 w 3340"/>
              <a:gd name="T27" fmla="*/ 2147483647 h 666"/>
              <a:gd name="T28" fmla="*/ 2147483647 w 3340"/>
              <a:gd name="T29" fmla="*/ 2147483647 h 666"/>
              <a:gd name="T30" fmla="*/ 2147483647 w 3340"/>
              <a:gd name="T31" fmla="*/ 2147483647 h 666"/>
              <a:gd name="T32" fmla="*/ 2147483647 w 3340"/>
              <a:gd name="T33" fmla="*/ 2147483647 h 666"/>
              <a:gd name="T34" fmla="*/ 2147483647 w 3340"/>
              <a:gd name="T35" fmla="*/ 2147483647 h 666"/>
              <a:gd name="T36" fmla="*/ 2147483647 w 3340"/>
              <a:gd name="T37" fmla="*/ 2147483647 h 666"/>
              <a:gd name="T38" fmla="*/ 2147483647 w 3340"/>
              <a:gd name="T39" fmla="*/ 2147483647 h 66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340"/>
              <a:gd name="T61" fmla="*/ 0 h 666"/>
              <a:gd name="T62" fmla="*/ 3340 w 3340"/>
              <a:gd name="T63" fmla="*/ 666 h 66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4934" name="Freeform 22"/>
          <p:cNvSpPr>
            <a:spLocks/>
          </p:cNvSpPr>
          <p:nvPr/>
        </p:nvSpPr>
        <p:spPr bwMode="auto">
          <a:xfrm>
            <a:off x="4319588" y="5300663"/>
            <a:ext cx="1584325" cy="573087"/>
          </a:xfrm>
          <a:custGeom>
            <a:avLst/>
            <a:gdLst>
              <a:gd name="T0" fmla="*/ 2147483647 w 1079"/>
              <a:gd name="T1" fmla="*/ 2147483647 h 394"/>
              <a:gd name="T2" fmla="*/ 2147483647 w 1079"/>
              <a:gd name="T3" fmla="*/ 2147483647 h 394"/>
              <a:gd name="T4" fmla="*/ 2147483647 w 1079"/>
              <a:gd name="T5" fmla="*/ 2147483647 h 394"/>
              <a:gd name="T6" fmla="*/ 2147483647 w 1079"/>
              <a:gd name="T7" fmla="*/ 2147483647 h 394"/>
              <a:gd name="T8" fmla="*/ 2147483647 w 1079"/>
              <a:gd name="T9" fmla="*/ 2147483647 h 394"/>
              <a:gd name="T10" fmla="*/ 2147483647 w 1079"/>
              <a:gd name="T11" fmla="*/ 2147483647 h 394"/>
              <a:gd name="T12" fmla="*/ 2147483647 w 1079"/>
              <a:gd name="T13" fmla="*/ 2147483647 h 394"/>
              <a:gd name="T14" fmla="*/ 2147483647 w 1079"/>
              <a:gd name="T15" fmla="*/ 2147483647 h 394"/>
              <a:gd name="T16" fmla="*/ 2147483647 w 1079"/>
              <a:gd name="T17" fmla="*/ 2147483647 h 394"/>
              <a:gd name="T18" fmla="*/ 2147483647 w 1079"/>
              <a:gd name="T19" fmla="*/ 2147483647 h 394"/>
              <a:gd name="T20" fmla="*/ 2147483647 w 1079"/>
              <a:gd name="T21" fmla="*/ 2147483647 h 394"/>
              <a:gd name="T22" fmla="*/ 2147483647 w 1079"/>
              <a:gd name="T23" fmla="*/ 2147483647 h 39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79"/>
              <a:gd name="T37" fmla="*/ 0 h 394"/>
              <a:gd name="T38" fmla="*/ 1079 w 1079"/>
              <a:gd name="T39" fmla="*/ 394 h 39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4935" name="Text Box 23"/>
          <p:cNvSpPr txBox="1">
            <a:spLocks noChangeArrowheads="1"/>
          </p:cNvSpPr>
          <p:nvPr/>
        </p:nvSpPr>
        <p:spPr bwMode="auto">
          <a:xfrm>
            <a:off x="4535488" y="5445125"/>
            <a:ext cx="9842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/>
              <a:t>Boolean</a:t>
            </a:r>
          </a:p>
        </p:txBody>
      </p:sp>
      <p:sp>
        <p:nvSpPr>
          <p:cNvPr id="1574936" name="Text Box 24"/>
          <p:cNvSpPr txBox="1">
            <a:spLocks noChangeArrowheads="1"/>
          </p:cNvSpPr>
          <p:nvPr/>
        </p:nvSpPr>
        <p:spPr bwMode="auto">
          <a:xfrm>
            <a:off x="2370138" y="5149850"/>
            <a:ext cx="14462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b="1"/>
              <a:t>Non-Boolean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7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7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4929" grpId="0" animBg="1"/>
      <p:bldP spid="1574930" grpId="0" autoUpdateAnimBg="0"/>
      <p:bldP spid="1574931" grpId="0" animBg="1"/>
      <p:bldP spid="1574932" grpId="0" autoUpdateAnimBg="0"/>
      <p:bldP spid="1574933" grpId="0" animBg="1"/>
      <p:bldP spid="1574934" grpId="0" animBg="1"/>
      <p:bldP spid="1574935" grpId="0" autoUpdateAnimBg="0"/>
      <p:bldP spid="157493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260350"/>
            <a:ext cx="5241925" cy="703263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确定等价类的方式 </a:t>
            </a:r>
            <a:r>
              <a:rPr lang="en-US" altLang="zh-CN" sz="3400" dirty="0"/>
              <a:t>(3)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844675"/>
            <a:ext cx="8424863" cy="3024188"/>
          </a:xfrm>
        </p:spPr>
        <p:txBody>
          <a:bodyPr/>
          <a:lstStyle/>
          <a:p>
            <a:pPr marL="355600" indent="-355600">
              <a:lnSpc>
                <a:spcPct val="13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在规定了输入数据的</a:t>
            </a:r>
            <a:r>
              <a:rPr lang="zh-CN" altLang="en-US" sz="2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一组值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(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假定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n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个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)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，并且程序要</a:t>
            </a:r>
            <a:r>
              <a:rPr lang="zh-CN" altLang="en-US" sz="2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对每一个输入值分别处理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的情况下，可确立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n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个有效等价类和一个无效等价类。</a:t>
            </a:r>
          </a:p>
          <a:p>
            <a:pPr marL="355600" indent="-355600">
              <a:lnSpc>
                <a:spcPct val="13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在规定了输入数据</a:t>
            </a:r>
            <a:r>
              <a:rPr lang="zh-CN" altLang="en-US" sz="2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必须遵守的规则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的情况下，可确立一个有效等价类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(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符合规则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)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和若干个无效等价类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(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从不同角度违反规则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)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96200" cy="3571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等价类测试用例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-Example</a:t>
            </a:r>
          </a:p>
        </p:txBody>
      </p:sp>
      <p:grpSp>
        <p:nvGrpSpPr>
          <p:cNvPr id="49154" name="Group 3"/>
          <p:cNvGrpSpPr>
            <a:grpSpLocks/>
          </p:cNvGrpSpPr>
          <p:nvPr/>
        </p:nvGrpSpPr>
        <p:grpSpPr bwMode="auto">
          <a:xfrm>
            <a:off x="863600" y="2060575"/>
            <a:ext cx="3962400" cy="3609975"/>
            <a:chOff x="1584" y="1104"/>
            <a:chExt cx="2496" cy="2274"/>
          </a:xfrm>
        </p:grpSpPr>
        <p:pic>
          <p:nvPicPr>
            <p:cNvPr id="4915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4" y="1104"/>
              <a:ext cx="2496" cy="2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7" name="Oval 5"/>
            <p:cNvSpPr>
              <a:spLocks noChangeArrowheads="1"/>
            </p:cNvSpPr>
            <p:nvPr/>
          </p:nvSpPr>
          <p:spPr bwMode="auto">
            <a:xfrm>
              <a:off x="3264" y="2976"/>
              <a:ext cx="288" cy="2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sp>
        <p:nvSpPr>
          <p:cNvPr id="49155" name="Text Box 7"/>
          <p:cNvSpPr txBox="1">
            <a:spLocks noChangeArrowheads="1"/>
          </p:cNvSpPr>
          <p:nvPr/>
        </p:nvSpPr>
        <p:spPr bwMode="auto">
          <a:xfrm>
            <a:off x="5029200" y="2743200"/>
            <a:ext cx="3611563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zh-CN" altLang="en-US" sz="2400" dirty="0"/>
              <a:t>等价类</a:t>
            </a:r>
            <a:r>
              <a:rPr lang="en-US" altLang="zh-CN" sz="2400" dirty="0"/>
              <a:t>1: Integer</a:t>
            </a: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zh-CN" altLang="en-US" sz="2400" dirty="0"/>
              <a:t>等价类</a:t>
            </a:r>
            <a:r>
              <a:rPr lang="en-US" altLang="zh-CN" sz="2400" dirty="0"/>
              <a:t>2: Decimal fraction</a:t>
            </a: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zh-CN" altLang="en-US" sz="2400" dirty="0"/>
              <a:t>等价类</a:t>
            </a:r>
            <a:r>
              <a:rPr lang="en-US" altLang="zh-CN" sz="2400" dirty="0"/>
              <a:t>3: Negative</a:t>
            </a:r>
          </a:p>
          <a:p>
            <a:pPr>
              <a:lnSpc>
                <a:spcPts val="2600"/>
              </a:lnSpc>
              <a:spcBef>
                <a:spcPct val="50000"/>
              </a:spcBef>
            </a:pPr>
            <a:r>
              <a:rPr lang="zh-CN" altLang="en-US" sz="2400" dirty="0"/>
              <a:t>等价类</a:t>
            </a:r>
            <a:r>
              <a:rPr lang="en-US" altLang="zh-CN" sz="2400" dirty="0"/>
              <a:t>4: Invalid input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724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根据等价类创建测试用例的步骤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138" y="1449388"/>
            <a:ext cx="8424862" cy="5046662"/>
          </a:xfrm>
        </p:spPr>
        <p:txBody>
          <a:bodyPr/>
          <a:lstStyle/>
          <a:p>
            <a:pPr marL="457200" indent="-457200" eaLnBrk="1" hangingPunct="1">
              <a:lnSpc>
                <a:spcPct val="150000"/>
              </a:lnSpc>
              <a:buFontTx/>
              <a:buAutoNum type="alphaLcParenR"/>
            </a:pPr>
            <a:r>
              <a:rPr lang="zh-CN" altLang="en-US" sz="2400" dirty="0">
                <a:latin typeface="宋体" charset="-122"/>
                <a:ea typeface="宋体" charset="-122"/>
              </a:rPr>
              <a:t>建立等价类表，列出所有划分出的等价类：</a:t>
            </a:r>
            <a:endParaRPr lang="en-US" altLang="zh-CN" sz="2400" dirty="0">
              <a:latin typeface="宋体" charset="-122"/>
              <a:ea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FontTx/>
              <a:buAutoNum type="alphaLcParenR"/>
            </a:pPr>
            <a:endParaRPr lang="en-US" altLang="zh-CN" sz="2400" dirty="0">
              <a:latin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FontTx/>
              <a:buAutoNum type="alphaLcParenR"/>
            </a:pPr>
            <a:endParaRPr lang="en-US" altLang="zh-CN" sz="2400" dirty="0">
              <a:latin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US" altLang="zh-CN" sz="1200" dirty="0">
              <a:solidFill>
                <a:schemeClr val="tx2"/>
              </a:solidFill>
              <a:latin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alphaLcParenR" startAt="2"/>
            </a:pP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为每个等价类规定一个唯一的编号；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alphaLcParenR" startAt="2"/>
            </a:pP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设计一个新的测试用例，使其尽可能多地覆盖尚未覆盖的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有效等价类</a:t>
            </a:r>
            <a:endParaRPr lang="en-US" altLang="zh-CN" dirty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alphaLcParenR" startAt="2"/>
            </a:pP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重复</a:t>
            </a:r>
            <a:r>
              <a:rPr lang="en-US" altLang="zh-CN" dirty="0">
                <a:solidFill>
                  <a:schemeClr val="tx2"/>
                </a:solidFill>
                <a:latin typeface="宋体" charset="-122"/>
                <a:ea typeface="宋体" charset="-122"/>
              </a:rPr>
              <a:t>c)</a:t>
            </a: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，最后使得所有有效等价类均被测试用例所覆盖；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alphaLcParenR" startAt="2"/>
            </a:pP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设计一个新的测试用例，使其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只覆盖一个无效等价类</a:t>
            </a: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。</a:t>
            </a:r>
            <a:endParaRPr lang="en-US" altLang="zh-CN" dirty="0">
              <a:solidFill>
                <a:schemeClr val="tx2"/>
              </a:solidFill>
              <a:latin typeface="宋体" charset="-122"/>
              <a:ea typeface="宋体" charset="-122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tx1"/>
              </a:buClr>
              <a:buFontTx/>
              <a:buAutoNum type="alphaLcParenR" startAt="2"/>
            </a:pP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重复</a:t>
            </a:r>
            <a:r>
              <a:rPr lang="en-US" altLang="zh-CN" dirty="0">
                <a:solidFill>
                  <a:schemeClr val="tx2"/>
                </a:solidFill>
                <a:latin typeface="宋体" charset="-122"/>
                <a:ea typeface="宋体" charset="-122"/>
              </a:rPr>
              <a:t>e)</a:t>
            </a:r>
            <a:r>
              <a:rPr lang="zh-CN" altLang="en-US" dirty="0">
                <a:solidFill>
                  <a:schemeClr val="tx2"/>
                </a:solidFill>
                <a:latin typeface="宋体" charset="-122"/>
                <a:ea typeface="宋体" charset="-122"/>
              </a:rPr>
              <a:t>使所有无效等价类均被覆盖</a:t>
            </a:r>
            <a:r>
              <a:rPr lang="zh-CN" altLang="en-US" sz="2400" dirty="0">
                <a:solidFill>
                  <a:schemeClr val="tx2"/>
                </a:solidFill>
                <a:latin typeface="宋体" charset="-122"/>
                <a:ea typeface="宋体" charset="-122"/>
              </a:rPr>
              <a:t>。</a:t>
            </a:r>
          </a:p>
        </p:txBody>
      </p:sp>
      <p:graphicFrame>
        <p:nvGraphicFramePr>
          <p:cNvPr id="1576964" name="Group 4"/>
          <p:cNvGraphicFramePr>
            <a:graphicFrameLocks noGrp="1"/>
          </p:cNvGraphicFramePr>
          <p:nvPr/>
        </p:nvGraphicFramePr>
        <p:xfrm>
          <a:off x="1295400" y="2133600"/>
          <a:ext cx="6346825" cy="1373125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输入条件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有效等价类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无效等价类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…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260350"/>
            <a:ext cx="4464050" cy="6619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第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2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章 回顾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1619250" y="1773238"/>
            <a:ext cx="67325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软件缺陷是软件质量的对立面</a:t>
            </a:r>
            <a:endParaRPr lang="en-US" altLang="zh-CN" sz="24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软件缺陷</a:t>
            </a:r>
            <a:r>
              <a:rPr lang="en-US" altLang="zh-CN" sz="2400" i="0" dirty="0">
                <a:ea typeface="宋体" pitchFamily="2" charset="-122"/>
              </a:rPr>
              <a:t>(Bug)</a:t>
            </a:r>
            <a:r>
              <a:rPr lang="zh-CN" altLang="en-US" sz="2400" i="0" dirty="0">
                <a:ea typeface="宋体" pitchFamily="2" charset="-122"/>
              </a:rPr>
              <a:t>是什么</a:t>
            </a: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验证和确认	</a:t>
            </a:r>
            <a:endParaRPr lang="zh-CN" altLang="en-US" sz="16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软件测试的分类</a:t>
            </a: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静态测试与动态测试</a:t>
            </a:r>
            <a:endParaRPr lang="en-US" altLang="zh-CN" sz="24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主动测试与被动测试</a:t>
            </a:r>
            <a:endParaRPr lang="en-US" altLang="zh-CN" sz="24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黑盒测试与白盒测试</a:t>
            </a:r>
            <a:endParaRPr lang="en-US" altLang="zh-CN" sz="24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测试级别：</a:t>
            </a:r>
            <a:r>
              <a:rPr lang="zh-CN" altLang="en-US" sz="2000" i="0" dirty="0">
                <a:ea typeface="宋体" pitchFamily="2" charset="-122"/>
              </a:rPr>
              <a:t>单元、集成、系统和验收</a:t>
            </a: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软件测试计划与用例</a:t>
            </a:r>
            <a:endParaRPr lang="en-US" altLang="zh-CN" sz="2400" i="0" dirty="0">
              <a:ea typeface="宋体" pitchFamily="2" charset="-122"/>
            </a:endParaRP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专业测试人员的责任和要求</a:t>
            </a:r>
            <a:endParaRPr lang="en-US" altLang="zh-CN" sz="2400" i="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例子：见</a:t>
            </a:r>
            <a:r>
              <a:rPr lang="en-US" altLang="zh-CN" dirty="0"/>
              <a:t>P41.</a:t>
            </a:r>
            <a:r>
              <a:rPr lang="zh-CN" altLang="en-US" dirty="0"/>
              <a:t>表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78390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3568" y="1099026"/>
            <a:ext cx="763284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i="0" dirty="0"/>
              <a:t>输入三个整数 </a:t>
            </a:r>
            <a:r>
              <a:rPr lang="en-US" altLang="zh-CN" sz="2800" i="0" dirty="0"/>
              <a:t>a </a:t>
            </a:r>
            <a:r>
              <a:rPr lang="zh-CN" altLang="en-US" sz="2800" i="0" dirty="0"/>
              <a:t>、 </a:t>
            </a:r>
            <a:r>
              <a:rPr lang="en-US" altLang="zh-CN" sz="2800" i="0" dirty="0"/>
              <a:t>b </a:t>
            </a:r>
            <a:r>
              <a:rPr lang="zh-CN" altLang="en-US" sz="2800" i="0" dirty="0"/>
              <a:t>、 </a:t>
            </a:r>
            <a:r>
              <a:rPr lang="en-US" altLang="zh-CN" sz="2800" i="0" dirty="0"/>
              <a:t>c </a:t>
            </a:r>
            <a:r>
              <a:rPr lang="zh-CN" altLang="en-US" sz="2800" i="0" dirty="0"/>
              <a:t>分别作为三角形的三边长度，通过程序判定所构成的三角形的类型；当三角形为一般三角形、等腰三角形或等边三角形时</a:t>
            </a:r>
            <a:endParaRPr lang="zh-CN" altLang="en-US" sz="260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03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9E7E6-157C-4FCF-BD3F-9069E08ADC4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33471" y="1064438"/>
            <a:ext cx="7315200" cy="168116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i="0" dirty="0"/>
              <a:t>设有一个档案管理系统，要求用户输入以年月表示的日期。假设日期限定在</a:t>
            </a:r>
            <a:r>
              <a:rPr lang="en-US" altLang="zh-CN" i="0" dirty="0"/>
              <a:t>1990</a:t>
            </a:r>
            <a:r>
              <a:rPr lang="zh-CN" altLang="en-US" i="0" dirty="0"/>
              <a:t>年</a:t>
            </a:r>
            <a:r>
              <a:rPr lang="en-US" altLang="zh-CN" i="0" dirty="0"/>
              <a:t>1</a:t>
            </a:r>
            <a:r>
              <a:rPr lang="zh-CN" altLang="en-US" i="0" dirty="0"/>
              <a:t>月</a:t>
            </a:r>
            <a:r>
              <a:rPr lang="en-US" altLang="zh-CN" i="0" dirty="0"/>
              <a:t>~2049</a:t>
            </a:r>
            <a:r>
              <a:rPr lang="zh-CN" altLang="en-US" i="0" dirty="0"/>
              <a:t>年</a:t>
            </a:r>
            <a:r>
              <a:rPr lang="en-US" altLang="zh-CN" i="0" dirty="0"/>
              <a:t>12</a:t>
            </a:r>
            <a:r>
              <a:rPr lang="zh-CN" altLang="en-US" i="0" dirty="0"/>
              <a:t>月，并规定日期由</a:t>
            </a:r>
            <a:r>
              <a:rPr lang="en-US" altLang="zh-CN" i="0" dirty="0"/>
              <a:t>6</a:t>
            </a:r>
            <a:r>
              <a:rPr lang="zh-CN" altLang="en-US" i="0" dirty="0"/>
              <a:t>位数字字符组成，前</a:t>
            </a:r>
            <a:r>
              <a:rPr lang="en-US" altLang="zh-CN" i="0" dirty="0"/>
              <a:t>4</a:t>
            </a:r>
            <a:r>
              <a:rPr lang="zh-CN" altLang="en-US" i="0" dirty="0"/>
              <a:t>位表示年，后</a:t>
            </a:r>
            <a:r>
              <a:rPr lang="en-US" altLang="zh-CN" i="0" dirty="0"/>
              <a:t>2</a:t>
            </a:r>
            <a:r>
              <a:rPr lang="zh-CN" altLang="en-US" i="0" dirty="0"/>
              <a:t>位表示月。现用等价类划分法设计测试用例，来测试程序的</a:t>
            </a:r>
            <a:r>
              <a:rPr lang="en-US" altLang="zh-CN" i="0" dirty="0"/>
              <a:t>“</a:t>
            </a:r>
            <a:r>
              <a:rPr lang="zh-CN" altLang="en-US" i="0" dirty="0"/>
              <a:t>日期检查功能</a:t>
            </a:r>
            <a:r>
              <a:rPr lang="en-US" altLang="zh-CN" i="0" dirty="0"/>
              <a:t>”</a:t>
            </a:r>
            <a:r>
              <a:rPr lang="zh-CN" altLang="en-US" i="0" dirty="0"/>
              <a:t>。下列用例用于测试无效等价类的是</a:t>
            </a:r>
            <a:endParaRPr lang="zh-CN" altLang="en-US" sz="260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050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205001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4718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20100102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1576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2010A1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4916489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201001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49077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1828800" y="55292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201013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矩形 20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14425" y="55935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76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8" y="441325"/>
            <a:ext cx="77724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3.2.2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边界值分析方法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80400" cy="3517900"/>
          </a:xfrm>
        </p:spPr>
        <p:txBody>
          <a:bodyPr/>
          <a:lstStyle/>
          <a:p>
            <a:pPr marL="35560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de-DE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很多错误发生在输入或输出范围的边界上，因此针对各种边界情况设置测试用例，可以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更有效地发现</a:t>
            </a:r>
            <a:r>
              <a:rPr lang="zh-CN" altLang="de-DE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缺陷。</a:t>
            </a:r>
            <a:endParaRPr lang="zh-CN" altLang="en-US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ea typeface="宋体"/>
                <a:cs typeface="Arial"/>
              </a:rPr>
              <a:t>BVA – Boundary Value Analysis</a:t>
            </a:r>
          </a:p>
          <a:p>
            <a:pPr marL="35560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设计方法：</a:t>
            </a:r>
          </a:p>
          <a:p>
            <a:pPr marL="714375" lvl="2" indent="-342900" eaLnBrk="1" hangingPunct="1">
              <a:buFont typeface="Wingdings" charset="2"/>
              <a:buChar char="²"/>
              <a:defRPr/>
            </a:pPr>
            <a:r>
              <a:rPr lang="zh-CN" altLang="en-US" sz="2400" dirty="0">
                <a:latin typeface="楷体"/>
                <a:ea typeface="楷体"/>
                <a:cs typeface="楷体"/>
              </a:rPr>
              <a:t>确定边界情况（输入或输出等价类的边界）</a:t>
            </a:r>
          </a:p>
          <a:p>
            <a:pPr marL="714375" lvl="2" indent="-342900" eaLnBrk="1" hangingPunct="1">
              <a:buFont typeface="Wingdings" charset="2"/>
              <a:buChar char="²"/>
              <a:defRPr/>
            </a:pPr>
            <a:r>
              <a:rPr lang="zh-CN" altLang="en-US" sz="2400" dirty="0">
                <a:latin typeface="楷体"/>
                <a:ea typeface="楷体"/>
                <a:cs typeface="楷体"/>
              </a:rPr>
              <a:t>选取</a:t>
            </a:r>
            <a:r>
              <a:rPr lang="zh-CN" altLang="en-US" sz="2400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正好等于</a:t>
            </a:r>
            <a:r>
              <a:rPr lang="zh-CN" altLang="en-US" sz="2400" dirty="0">
                <a:latin typeface="楷体"/>
                <a:ea typeface="楷体"/>
                <a:cs typeface="楷体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刚刚大于或小于</a:t>
            </a:r>
            <a:r>
              <a:rPr lang="zh-CN" altLang="en-US" sz="2400" dirty="0">
                <a:latin typeface="楷体"/>
                <a:ea typeface="楷体"/>
                <a:cs typeface="楷体"/>
              </a:rPr>
              <a:t>边界值作为测试数据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04813"/>
            <a:ext cx="777240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确定边界值的方法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592263"/>
            <a:ext cx="8135937" cy="3132137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Clr>
                <a:schemeClr val="tx2"/>
              </a:buClr>
              <a:buSzPct val="60000"/>
              <a:buFontTx/>
              <a:buNone/>
            </a:pPr>
            <a:r>
              <a:rPr lang="zh-CN" altLang="en-US" dirty="0">
                <a:latin typeface="宋体" charset="-122"/>
                <a:ea typeface="宋体" charset="-122"/>
              </a:rPr>
              <a:t>如果输入条件规定了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值的范围</a:t>
            </a:r>
            <a:r>
              <a:rPr lang="zh-CN" altLang="en-US" dirty="0">
                <a:latin typeface="宋体" charset="-122"/>
                <a:ea typeface="宋体" charset="-122"/>
              </a:rPr>
              <a:t>，则应取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刚达到</a:t>
            </a:r>
            <a:r>
              <a:rPr lang="zh-CN" altLang="en-US" dirty="0">
                <a:latin typeface="宋体" charset="-122"/>
                <a:ea typeface="宋体" charset="-122"/>
              </a:rPr>
              <a:t>这个范围的边界的值，以及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刚刚超越</a:t>
            </a:r>
            <a:r>
              <a:rPr lang="zh-CN" altLang="en-US" dirty="0">
                <a:latin typeface="宋体" charset="-122"/>
                <a:ea typeface="宋体" charset="-122"/>
              </a:rPr>
              <a:t>这个范围边界的值作为测试输入数据。</a:t>
            </a:r>
          </a:p>
          <a:p>
            <a:pPr marL="609600" indent="-609600" eaLnBrk="1" hangingPunct="1">
              <a:lnSpc>
                <a:spcPct val="150000"/>
              </a:lnSpc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zh-CN" altLang="en-US" dirty="0">
              <a:latin typeface="宋体" charset="-122"/>
              <a:ea typeface="宋体" charset="-122"/>
            </a:endParaRPr>
          </a:p>
          <a:p>
            <a:pPr marL="609600" indent="-609600" eaLnBrk="1" hangingPunct="1">
              <a:lnSpc>
                <a:spcPct val="150000"/>
              </a:lnSpc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zh-CN" altLang="en-US" dirty="0">
              <a:latin typeface="宋体" charset="-122"/>
              <a:ea typeface="宋体" charset="-122"/>
            </a:endParaRPr>
          </a:p>
          <a:p>
            <a:pPr marL="609600" indent="-609600" eaLnBrk="1" hangingPunct="1">
              <a:lnSpc>
                <a:spcPct val="150000"/>
              </a:lnSpc>
              <a:buClr>
                <a:schemeClr val="tx2"/>
              </a:buClr>
              <a:buSzPct val="60000"/>
              <a:buFontTx/>
              <a:buNone/>
            </a:pPr>
            <a:r>
              <a:rPr lang="zh-CN" altLang="en-US" dirty="0">
                <a:latin typeface="宋体" charset="-122"/>
                <a:ea typeface="宋体" charset="-122"/>
              </a:rPr>
              <a:t>如果输入条件规定了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值的个数</a:t>
            </a:r>
            <a:r>
              <a:rPr lang="zh-CN" altLang="en-US" dirty="0">
                <a:latin typeface="宋体" charset="-122"/>
                <a:ea typeface="宋体" charset="-122"/>
              </a:rPr>
              <a:t>，则用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最大个数、最小个数、比最小个数少一、比最大个数多一的数</a:t>
            </a:r>
            <a:r>
              <a:rPr lang="zh-CN" altLang="en-US" dirty="0">
                <a:latin typeface="宋体" charset="-122"/>
                <a:ea typeface="宋体" charset="-122"/>
              </a:rPr>
              <a:t>作为测试数据。</a:t>
            </a:r>
          </a:p>
        </p:txBody>
      </p:sp>
      <p:grpSp>
        <p:nvGrpSpPr>
          <p:cNvPr id="55299" name="Group 5"/>
          <p:cNvGrpSpPr>
            <a:grpSpLocks/>
          </p:cNvGrpSpPr>
          <p:nvPr/>
        </p:nvGrpSpPr>
        <p:grpSpPr bwMode="auto">
          <a:xfrm>
            <a:off x="1079500" y="2852738"/>
            <a:ext cx="7162800" cy="598487"/>
            <a:chOff x="720" y="1440"/>
            <a:chExt cx="4512" cy="377"/>
          </a:xfrm>
        </p:grpSpPr>
        <p:grpSp>
          <p:nvGrpSpPr>
            <p:cNvPr id="55318" name="Group 6"/>
            <p:cNvGrpSpPr>
              <a:grpSpLocks/>
            </p:cNvGrpSpPr>
            <p:nvPr/>
          </p:nvGrpSpPr>
          <p:grpSpPr bwMode="auto">
            <a:xfrm>
              <a:off x="720" y="1440"/>
              <a:ext cx="4512" cy="106"/>
              <a:chOff x="912" y="1174"/>
              <a:chExt cx="3792" cy="106"/>
            </a:xfrm>
          </p:grpSpPr>
          <p:sp>
            <p:nvSpPr>
              <p:cNvPr id="55329" name="Line 7"/>
              <p:cNvSpPr>
                <a:spLocks noChangeShapeType="1"/>
              </p:cNvSpPr>
              <p:nvPr/>
            </p:nvSpPr>
            <p:spPr bwMode="auto">
              <a:xfrm>
                <a:off x="912" y="1227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30" name="Rectangle 8" descr="Light upward diagonal"/>
              <p:cNvSpPr>
                <a:spLocks noChangeArrowheads="1"/>
              </p:cNvSpPr>
              <p:nvPr/>
            </p:nvSpPr>
            <p:spPr bwMode="auto">
              <a:xfrm>
                <a:off x="2112" y="1174"/>
                <a:ext cx="1392" cy="106"/>
              </a:xfrm>
              <a:prstGeom prst="rect">
                <a:avLst/>
              </a:prstGeom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</p:grpSp>
        <p:grpSp>
          <p:nvGrpSpPr>
            <p:cNvPr id="55319" name="Group 9"/>
            <p:cNvGrpSpPr>
              <a:grpSpLocks/>
            </p:cNvGrpSpPr>
            <p:nvPr/>
          </p:nvGrpSpPr>
          <p:grpSpPr bwMode="auto">
            <a:xfrm>
              <a:off x="2017" y="1480"/>
              <a:ext cx="243" cy="315"/>
              <a:chOff x="2080" y="1312"/>
              <a:chExt cx="204" cy="315"/>
            </a:xfrm>
          </p:grpSpPr>
          <p:sp>
            <p:nvSpPr>
              <p:cNvPr id="55327" name="Text Box 10"/>
              <p:cNvSpPr txBox="1">
                <a:spLocks noChangeArrowheads="1"/>
              </p:cNvSpPr>
              <p:nvPr/>
            </p:nvSpPr>
            <p:spPr bwMode="auto">
              <a:xfrm>
                <a:off x="2080" y="1375"/>
                <a:ext cx="204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>
                    <a:latin typeface="宋体" charset="-122"/>
                  </a:rPr>
                  <a:t>a</a:t>
                </a:r>
              </a:p>
            </p:txBody>
          </p:sp>
          <p:sp>
            <p:nvSpPr>
              <p:cNvPr id="55328" name="Line 11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20" name="Line 12"/>
            <p:cNvSpPr>
              <a:spLocks noChangeShapeType="1"/>
            </p:cNvSpPr>
            <p:nvPr/>
          </p:nvSpPr>
          <p:spPr bwMode="auto">
            <a:xfrm>
              <a:off x="2086" y="1502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Line 13"/>
            <p:cNvSpPr>
              <a:spLocks noChangeShapeType="1"/>
            </p:cNvSpPr>
            <p:nvPr/>
          </p:nvSpPr>
          <p:spPr bwMode="auto">
            <a:xfrm>
              <a:off x="3855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322" name="Group 14"/>
            <p:cNvGrpSpPr>
              <a:grpSpLocks/>
            </p:cNvGrpSpPr>
            <p:nvPr/>
          </p:nvGrpSpPr>
          <p:grpSpPr bwMode="auto">
            <a:xfrm>
              <a:off x="3681" y="1502"/>
              <a:ext cx="243" cy="315"/>
              <a:chOff x="3468" y="1312"/>
              <a:chExt cx="204" cy="315"/>
            </a:xfrm>
          </p:grpSpPr>
          <p:sp>
            <p:nvSpPr>
              <p:cNvPr id="55325" name="Text Box 15"/>
              <p:cNvSpPr txBox="1">
                <a:spLocks noChangeArrowheads="1"/>
              </p:cNvSpPr>
              <p:nvPr/>
            </p:nvSpPr>
            <p:spPr bwMode="auto">
              <a:xfrm>
                <a:off x="3468" y="1375"/>
                <a:ext cx="204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>
                    <a:latin typeface="宋体" charset="-122"/>
                  </a:rPr>
                  <a:t>b</a:t>
                </a:r>
              </a:p>
            </p:txBody>
          </p:sp>
          <p:sp>
            <p:nvSpPr>
              <p:cNvPr id="55326" name="Line 16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23" name="Line 17"/>
            <p:cNvSpPr>
              <a:spLocks noChangeShapeType="1"/>
            </p:cNvSpPr>
            <p:nvPr/>
          </p:nvSpPr>
          <p:spPr bwMode="auto">
            <a:xfrm>
              <a:off x="2200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4" name="Line 18"/>
            <p:cNvSpPr>
              <a:spLocks noChangeShapeType="1"/>
            </p:cNvSpPr>
            <p:nvPr/>
          </p:nvSpPr>
          <p:spPr bwMode="auto">
            <a:xfrm>
              <a:off x="3749" y="153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1331913" y="4833938"/>
            <a:ext cx="6129337" cy="563562"/>
            <a:chOff x="1080" y="2256"/>
            <a:chExt cx="3861" cy="355"/>
          </a:xfrm>
        </p:grpSpPr>
        <p:grpSp>
          <p:nvGrpSpPr>
            <p:cNvPr id="55301" name="Group 20"/>
            <p:cNvGrpSpPr>
              <a:grpSpLocks/>
            </p:cNvGrpSpPr>
            <p:nvPr/>
          </p:nvGrpSpPr>
          <p:grpSpPr bwMode="auto">
            <a:xfrm>
              <a:off x="1080" y="2256"/>
              <a:ext cx="3861" cy="48"/>
              <a:chOff x="984" y="2065"/>
              <a:chExt cx="3792" cy="48"/>
            </a:xfrm>
          </p:grpSpPr>
          <p:sp>
            <p:nvSpPr>
              <p:cNvPr id="55312" name="Line 21"/>
              <p:cNvSpPr>
                <a:spLocks noChangeShapeType="1"/>
              </p:cNvSpPr>
              <p:nvPr/>
            </p:nvSpPr>
            <p:spPr bwMode="auto">
              <a:xfrm>
                <a:off x="984" y="2089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3" name="Oval 22"/>
              <p:cNvSpPr>
                <a:spLocks noChangeArrowheads="1"/>
              </p:cNvSpPr>
              <p:nvPr/>
            </p:nvSpPr>
            <p:spPr bwMode="auto">
              <a:xfrm>
                <a:off x="285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  <p:sp>
            <p:nvSpPr>
              <p:cNvPr id="55314" name="Oval 23"/>
              <p:cNvSpPr>
                <a:spLocks noChangeArrowheads="1"/>
              </p:cNvSpPr>
              <p:nvPr/>
            </p:nvSpPr>
            <p:spPr bwMode="auto">
              <a:xfrm>
                <a:off x="177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  <p:sp>
            <p:nvSpPr>
              <p:cNvPr id="55315" name="Oval 24"/>
              <p:cNvSpPr>
                <a:spLocks noChangeArrowheads="1"/>
              </p:cNvSpPr>
              <p:nvPr/>
            </p:nvSpPr>
            <p:spPr bwMode="auto">
              <a:xfrm>
                <a:off x="2400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  <p:sp>
            <p:nvSpPr>
              <p:cNvPr id="55316" name="Oval 25"/>
              <p:cNvSpPr>
                <a:spLocks noChangeArrowheads="1"/>
              </p:cNvSpPr>
              <p:nvPr/>
            </p:nvSpPr>
            <p:spPr bwMode="auto">
              <a:xfrm>
                <a:off x="321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  <p:sp>
            <p:nvSpPr>
              <p:cNvPr id="55317" name="Oval 26"/>
              <p:cNvSpPr>
                <a:spLocks noChangeArrowheads="1"/>
              </p:cNvSpPr>
              <p:nvPr/>
            </p:nvSpPr>
            <p:spPr bwMode="auto">
              <a:xfrm>
                <a:off x="3744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宋体" charset="-122"/>
                </a:endParaRPr>
              </a:p>
            </p:txBody>
          </p:sp>
        </p:grpSp>
        <p:grpSp>
          <p:nvGrpSpPr>
            <p:cNvPr id="55302" name="Group 27"/>
            <p:cNvGrpSpPr>
              <a:grpSpLocks/>
            </p:cNvGrpSpPr>
            <p:nvPr/>
          </p:nvGrpSpPr>
          <p:grpSpPr bwMode="auto">
            <a:xfrm>
              <a:off x="1797" y="2296"/>
              <a:ext cx="244" cy="315"/>
              <a:chOff x="2064" y="1312"/>
              <a:chExt cx="239" cy="315"/>
            </a:xfrm>
          </p:grpSpPr>
          <p:sp>
            <p:nvSpPr>
              <p:cNvPr id="55310" name="Text Box 28"/>
              <p:cNvSpPr txBox="1">
                <a:spLocks noChangeArrowheads="1"/>
              </p:cNvSpPr>
              <p:nvPr/>
            </p:nvSpPr>
            <p:spPr bwMode="auto">
              <a:xfrm>
                <a:off x="2064" y="1375"/>
                <a:ext cx="239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>
                    <a:latin typeface="宋体" charset="-122"/>
                  </a:rPr>
                  <a:t>a</a:t>
                </a:r>
              </a:p>
            </p:txBody>
          </p:sp>
          <p:sp>
            <p:nvSpPr>
              <p:cNvPr id="55311" name="Line 29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5303" name="Group 30"/>
            <p:cNvGrpSpPr>
              <a:grpSpLocks/>
            </p:cNvGrpSpPr>
            <p:nvPr/>
          </p:nvGrpSpPr>
          <p:grpSpPr bwMode="auto">
            <a:xfrm>
              <a:off x="3801" y="2296"/>
              <a:ext cx="244" cy="315"/>
              <a:chOff x="3450" y="1312"/>
              <a:chExt cx="239" cy="315"/>
            </a:xfrm>
          </p:grpSpPr>
          <p:sp>
            <p:nvSpPr>
              <p:cNvPr id="55308" name="Text Box 31"/>
              <p:cNvSpPr txBox="1">
                <a:spLocks noChangeArrowheads="1"/>
              </p:cNvSpPr>
              <p:nvPr/>
            </p:nvSpPr>
            <p:spPr bwMode="auto">
              <a:xfrm>
                <a:off x="3450" y="1375"/>
                <a:ext cx="239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b="1">
                    <a:latin typeface="宋体" charset="-122"/>
                  </a:rPr>
                  <a:t>b</a:t>
                </a:r>
              </a:p>
            </p:txBody>
          </p:sp>
          <p:sp>
            <p:nvSpPr>
              <p:cNvPr id="55309" name="Line 32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04" name="Line 33"/>
            <p:cNvSpPr>
              <a:spLocks noChangeShapeType="1"/>
            </p:cNvSpPr>
            <p:nvPr/>
          </p:nvSpPr>
          <p:spPr bwMode="auto">
            <a:xfrm>
              <a:off x="3969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5" name="Line 34"/>
            <p:cNvSpPr>
              <a:spLocks noChangeShapeType="1"/>
            </p:cNvSpPr>
            <p:nvPr/>
          </p:nvSpPr>
          <p:spPr bwMode="auto">
            <a:xfrm>
              <a:off x="385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6" name="Line 35"/>
            <p:cNvSpPr>
              <a:spLocks noChangeShapeType="1"/>
            </p:cNvSpPr>
            <p:nvPr/>
          </p:nvSpPr>
          <p:spPr bwMode="auto">
            <a:xfrm>
              <a:off x="199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7" name="Line 36"/>
            <p:cNvSpPr>
              <a:spLocks noChangeShapeType="1"/>
            </p:cNvSpPr>
            <p:nvPr/>
          </p:nvSpPr>
          <p:spPr bwMode="auto">
            <a:xfrm>
              <a:off x="1837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6589712" cy="6477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确定边界值的方法</a:t>
            </a:r>
            <a:r>
              <a:rPr lang="zh-CN" altLang="en-US" sz="3400" dirty="0"/>
              <a:t>（</a:t>
            </a:r>
            <a:r>
              <a:rPr lang="en-US" altLang="zh-CN" sz="3400" dirty="0"/>
              <a:t>2</a:t>
            </a:r>
            <a:r>
              <a:rPr lang="zh-CN" altLang="en-US" sz="3400" dirty="0"/>
              <a:t>）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848600" cy="205263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chemeClr val="tx2"/>
              </a:buClr>
              <a:buSzPct val="60000"/>
              <a:buFontTx/>
              <a:buNone/>
            </a:pPr>
            <a:r>
              <a:rPr lang="zh-CN" altLang="en-US" sz="2400" dirty="0">
                <a:latin typeface="宋体" charset="-122"/>
                <a:ea typeface="宋体" charset="-122"/>
              </a:rPr>
              <a:t>如果程序的规格说明给出的输入域或输出域是</a:t>
            </a:r>
            <a:r>
              <a:rPr lang="zh-CN" altLang="en-US" sz="2400" dirty="0">
                <a:solidFill>
                  <a:srgbClr val="FF0000"/>
                </a:solidFill>
                <a:latin typeface="宋体" charset="-122"/>
                <a:ea typeface="宋体" charset="-122"/>
              </a:rPr>
              <a:t>有序集合</a:t>
            </a:r>
            <a:r>
              <a:rPr lang="zh-CN" altLang="en-US" sz="2400" dirty="0">
                <a:latin typeface="宋体" charset="-122"/>
                <a:ea typeface="宋体" charset="-122"/>
              </a:rPr>
              <a:t>，则应选取集合的</a:t>
            </a:r>
            <a:r>
              <a:rPr lang="zh-CN" altLang="en-US" sz="2400" dirty="0">
                <a:solidFill>
                  <a:srgbClr val="FF0000"/>
                </a:solidFill>
                <a:latin typeface="宋体" charset="-122"/>
                <a:ea typeface="宋体" charset="-122"/>
              </a:rPr>
              <a:t>第一个元素和最后一个元素</a:t>
            </a:r>
            <a:r>
              <a:rPr lang="zh-CN" altLang="en-US" sz="2400" dirty="0">
                <a:latin typeface="宋体" charset="-122"/>
                <a:ea typeface="宋体" charset="-122"/>
              </a:rPr>
              <a:t>作为测试用例。</a:t>
            </a:r>
          </a:p>
        </p:txBody>
      </p:sp>
      <p:sp>
        <p:nvSpPr>
          <p:cNvPr id="1641477" name="Rectangle 5"/>
          <p:cNvSpPr>
            <a:spLocks noChangeArrowheads="1"/>
          </p:cNvSpPr>
          <p:nvPr/>
        </p:nvSpPr>
        <p:spPr bwMode="auto">
          <a:xfrm>
            <a:off x="755650" y="4076700"/>
            <a:ext cx="8001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</a:pPr>
            <a:r>
              <a:rPr lang="en-US" altLang="zh-CN" sz="2000" b="1">
                <a:solidFill>
                  <a:srgbClr val="13BBBF"/>
                </a:solidFill>
              </a:rPr>
              <a:t> Test cases for ABS(x) :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13BBBF"/>
                </a:solidFill>
              </a:rPr>
              <a:t>class x &lt; 0,  arbitrary value:	             x  =  -10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13BBBF"/>
                </a:solidFill>
              </a:rPr>
              <a:t>class x &gt;= 0,  arbitrary value	             x  =  100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13BBBF"/>
                </a:solidFill>
              </a:rPr>
              <a:t>classes x &lt; 0,  x &gt;= 0,  on boundary :	x  =  0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zh-CN" sz="2000" b="1">
                <a:solidFill>
                  <a:srgbClr val="13BBBF"/>
                </a:solidFill>
              </a:rPr>
              <a:t>classes  x &lt; 0,  x &gt;= 0,  below and above:	x  =  -1,  x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4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4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2" name="Rectangle 2"/>
          <p:cNvSpPr>
            <a:spLocks noChangeArrowheads="1"/>
          </p:cNvSpPr>
          <p:nvPr/>
        </p:nvSpPr>
        <p:spPr bwMode="auto">
          <a:xfrm>
            <a:off x="1042988" y="1989138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正常值（有效类）</a:t>
            </a:r>
            <a:r>
              <a:rPr lang="en-US" altLang="zh-CN" b="1" dirty="0"/>
              <a:t>:         X1 = 123123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边界值</a:t>
            </a:r>
            <a:r>
              <a:rPr lang="en-US" altLang="zh-CN" b="1" dirty="0"/>
              <a:t>:                           X2 = 12345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边界值</a:t>
            </a:r>
            <a:r>
              <a:rPr lang="en-US" altLang="zh-CN" b="1" dirty="0"/>
              <a:t>:                           X3 = 1234567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边界值</a:t>
            </a:r>
            <a:r>
              <a:rPr lang="en-US" altLang="zh-CN" b="1" dirty="0"/>
              <a:t>:                           X4 = 1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边界值</a:t>
            </a:r>
            <a:r>
              <a:rPr lang="en-US" altLang="zh-CN" b="1" dirty="0"/>
              <a:t>:                           X5 = 0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无效类的值</a:t>
            </a:r>
            <a:r>
              <a:rPr lang="en-US" altLang="zh-CN" b="1" dirty="0"/>
              <a:t>:                    X6 = -123123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无效类的值</a:t>
            </a:r>
            <a:r>
              <a:rPr lang="en-US" altLang="zh-CN" b="1" dirty="0"/>
              <a:t>:                    X7 = </a:t>
            </a:r>
            <a:r>
              <a:rPr lang="en-US" altLang="zh-CN" b="1" dirty="0" err="1"/>
              <a:t>asdasd</a:t>
            </a:r>
            <a:endParaRPr lang="en-US" altLang="zh-CN" b="1" dirty="0"/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zh-CN" altLang="en-US" b="1" dirty="0"/>
              <a:t>其它</a:t>
            </a:r>
            <a:r>
              <a:rPr lang="en-US" altLang="zh-CN" b="1" dirty="0"/>
              <a:t>?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title"/>
          </p:nvPr>
        </p:nvSpPr>
        <p:spPr>
          <a:xfrm>
            <a:off x="1619250" y="476250"/>
            <a:ext cx="5686425" cy="534988"/>
          </a:xfrm>
        </p:spPr>
        <p:txBody>
          <a:bodyPr/>
          <a:lstStyle/>
          <a:p>
            <a:pPr algn="ctr" eaLnBrk="1" hangingPunct="1"/>
            <a:r>
              <a:rPr lang="en-US" altLang="zh-CN" sz="3200">
                <a:solidFill>
                  <a:srgbClr val="FFFF00"/>
                </a:solidFill>
                <a:cs typeface="Arial" charset="0"/>
              </a:rPr>
              <a:t>BVA </a:t>
            </a:r>
            <a:r>
              <a:rPr lang="zh-CN" altLang="en-US" sz="3200">
                <a:solidFill>
                  <a:srgbClr val="FFFF00"/>
                </a:solidFill>
                <a:cs typeface="Arial" charset="0"/>
              </a:rPr>
              <a:t>示例</a:t>
            </a:r>
            <a:r>
              <a:rPr lang="en-US" altLang="zh-CN" sz="3200">
                <a:solidFill>
                  <a:srgbClr val="FFFF00"/>
                </a:solidFill>
                <a:cs typeface="Arial" charset="0"/>
              </a:rPr>
              <a:t>2 </a:t>
            </a:r>
          </a:p>
        </p:txBody>
      </p:sp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647700" y="1557338"/>
            <a:ext cx="83058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itchFamily="18" charset="2"/>
              <a:buNone/>
            </a:pPr>
            <a:r>
              <a:rPr lang="zh-CN" altLang="en-US" sz="2000" b="1">
                <a:solidFill>
                  <a:srgbClr val="13BBBF"/>
                </a:solidFill>
              </a:rPr>
              <a:t>测试 限制性用户输入：</a:t>
            </a:r>
            <a:r>
              <a:rPr lang="en-US" altLang="zh-CN" sz="2000" b="1">
                <a:solidFill>
                  <a:srgbClr val="13BBBF"/>
                </a:solidFill>
              </a:rPr>
              <a:t>6</a:t>
            </a:r>
            <a:r>
              <a:rPr lang="zh-CN" altLang="en-US" sz="2000" b="1">
                <a:solidFill>
                  <a:srgbClr val="13BBBF"/>
                </a:solidFill>
              </a:rPr>
              <a:t>位正整数</a:t>
            </a:r>
            <a:endParaRPr lang="en-US" altLang="zh-CN" sz="2000" b="1">
              <a:solidFill>
                <a:srgbClr val="13BBBF"/>
              </a:solidFill>
            </a:endParaRPr>
          </a:p>
        </p:txBody>
      </p:sp>
      <p:sp>
        <p:nvSpPr>
          <p:cNvPr id="1633285" name="Text Box 5"/>
          <p:cNvSpPr txBox="1">
            <a:spLocks noChangeArrowheads="1"/>
          </p:cNvSpPr>
          <p:nvPr/>
        </p:nvSpPr>
        <p:spPr bwMode="auto">
          <a:xfrm>
            <a:off x="1285875" y="4962525"/>
            <a:ext cx="5321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57200" indent="-457200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sz="2000" b="1" dirty="0"/>
              <a:t>       </a:t>
            </a:r>
            <a:r>
              <a:rPr lang="zh-CN" altLang="en-US" sz="2000" b="1" dirty="0"/>
              <a:t>无效值</a:t>
            </a:r>
            <a:r>
              <a:rPr lang="en-US" altLang="zh-CN" sz="2000" b="1" dirty="0"/>
              <a:t>:                      X8 =  000123</a:t>
            </a:r>
          </a:p>
        </p:txBody>
      </p:sp>
      <p:grpSp>
        <p:nvGrpSpPr>
          <p:cNvPr id="59397" name="Group 6"/>
          <p:cNvGrpSpPr>
            <a:grpSpLocks/>
          </p:cNvGrpSpPr>
          <p:nvPr/>
        </p:nvGrpSpPr>
        <p:grpSpPr bwMode="auto">
          <a:xfrm>
            <a:off x="1116013" y="2708275"/>
            <a:ext cx="6248400" cy="1835150"/>
            <a:chOff x="384" y="1536"/>
            <a:chExt cx="3936" cy="1200"/>
          </a:xfrm>
        </p:grpSpPr>
        <p:sp>
          <p:nvSpPr>
            <p:cNvPr id="59400" name="Line 7"/>
            <p:cNvSpPr>
              <a:spLocks noChangeShapeType="1"/>
            </p:cNvSpPr>
            <p:nvPr/>
          </p:nvSpPr>
          <p:spPr bwMode="auto">
            <a:xfrm>
              <a:off x="384" y="15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59401" name="Line 8"/>
            <p:cNvSpPr>
              <a:spLocks noChangeShapeType="1"/>
            </p:cNvSpPr>
            <p:nvPr/>
          </p:nvSpPr>
          <p:spPr bwMode="auto">
            <a:xfrm>
              <a:off x="384" y="177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59402" name="Line 9"/>
            <p:cNvSpPr>
              <a:spLocks noChangeShapeType="1"/>
            </p:cNvSpPr>
            <p:nvPr/>
          </p:nvSpPr>
          <p:spPr bwMode="auto">
            <a:xfrm>
              <a:off x="384" y="201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59403" name="Line 10"/>
            <p:cNvSpPr>
              <a:spLocks noChangeShapeType="1"/>
            </p:cNvSpPr>
            <p:nvPr/>
          </p:nvSpPr>
          <p:spPr bwMode="auto">
            <a:xfrm>
              <a:off x="384" y="225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59404" name="Line 11"/>
            <p:cNvSpPr>
              <a:spLocks noChangeShapeType="1"/>
            </p:cNvSpPr>
            <p:nvPr/>
          </p:nvSpPr>
          <p:spPr bwMode="auto">
            <a:xfrm>
              <a:off x="384" y="249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59405" name="Line 12"/>
            <p:cNvSpPr>
              <a:spLocks noChangeShapeType="1"/>
            </p:cNvSpPr>
            <p:nvPr/>
          </p:nvSpPr>
          <p:spPr bwMode="auto">
            <a:xfrm>
              <a:off x="384" y="27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</p:grpSp>
      <p:sp>
        <p:nvSpPr>
          <p:cNvPr id="59398" name="Line 13"/>
          <p:cNvSpPr>
            <a:spLocks noChangeShapeType="1"/>
          </p:cNvSpPr>
          <p:nvPr/>
        </p:nvSpPr>
        <p:spPr bwMode="auto">
          <a:xfrm>
            <a:off x="1030288" y="5364163"/>
            <a:ext cx="62484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b"/>
          <a:lstStyle/>
          <a:p>
            <a:endParaRPr lang="zh-CN" altLang="en-US"/>
          </a:p>
        </p:txBody>
      </p:sp>
      <p:sp>
        <p:nvSpPr>
          <p:cNvPr id="1633294" name="Text Box 14"/>
          <p:cNvSpPr txBox="1">
            <a:spLocks noChangeArrowheads="1"/>
          </p:cNvSpPr>
          <p:nvPr/>
        </p:nvSpPr>
        <p:spPr bwMode="auto">
          <a:xfrm>
            <a:off x="1249363" y="5437188"/>
            <a:ext cx="58674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zh-CN" altLang="en-US" b="1"/>
              <a:t>                                              </a:t>
            </a:r>
            <a:r>
              <a:rPr lang="en-US" altLang="zh-CN" b="1"/>
              <a:t>X9 = asd123</a:t>
            </a:r>
          </a:p>
          <a:p>
            <a:pPr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b="1"/>
              <a:t>                                              X10 = Empty</a:t>
            </a:r>
          </a:p>
        </p:txBody>
      </p:sp>
      <p:sp>
        <p:nvSpPr>
          <p:cNvPr id="2" name="矩形 1"/>
          <p:cNvSpPr/>
          <p:nvPr/>
        </p:nvSpPr>
        <p:spPr>
          <a:xfrm>
            <a:off x="1403648" y="1989138"/>
            <a:ext cx="4464496" cy="18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33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33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282" grpId="0"/>
      <p:bldP spid="1633285" grpId="0" autoUpdateAnimBg="0"/>
      <p:bldP spid="163329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404813"/>
            <a:ext cx="5686425" cy="5365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BVA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</a:t>
            </a:r>
          </a:p>
        </p:txBody>
      </p:sp>
      <p:graphicFrame>
        <p:nvGraphicFramePr>
          <p:cNvPr id="3101" name="Object 29"/>
          <p:cNvGraphicFramePr>
            <a:graphicFrameLocks noChangeAspect="1"/>
          </p:cNvGraphicFramePr>
          <p:nvPr/>
        </p:nvGraphicFramePr>
        <p:xfrm>
          <a:off x="900113" y="1557338"/>
          <a:ext cx="7092950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7685714" imgH="3839111" progId="PBrush">
                  <p:embed/>
                </p:oleObj>
              </mc:Choice>
              <mc:Fallback>
                <p:oleObj name="位图图像" r:id="rId3" imgW="7685714" imgH="3839111" progId="PBrush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57338"/>
                        <a:ext cx="7092950" cy="3541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079500" y="5084763"/>
            <a:ext cx="61626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1600" b="1" dirty="0">
                <a:solidFill>
                  <a:srgbClr val="000099"/>
                </a:solidFill>
              </a:rPr>
              <a:t>Test cases :</a:t>
            </a:r>
          </a:p>
          <a:p>
            <a:pPr marL="982663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  <a:defRPr/>
            </a:pPr>
            <a:r>
              <a:rPr lang="zh-CN" altLang="en-US" dirty="0"/>
              <a:t>任意的正常值</a:t>
            </a:r>
            <a:r>
              <a:rPr lang="en-US" altLang="zh-CN" dirty="0"/>
              <a:t>:      </a:t>
            </a:r>
            <a:r>
              <a:rPr lang="zh-CN" altLang="en-US" dirty="0"/>
              <a:t>随机选择几个选项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zh-CN" altLang="en-US" dirty="0"/>
              <a:t>边界值</a:t>
            </a:r>
            <a:r>
              <a:rPr lang="en-US" altLang="zh-CN" dirty="0"/>
              <a:t>:   </a:t>
            </a:r>
            <a:r>
              <a:rPr lang="zh-CN" altLang="en-US" dirty="0"/>
              <a:t>选择所有选项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zh-CN" altLang="en-US" dirty="0"/>
              <a:t>边界值</a:t>
            </a:r>
            <a:r>
              <a:rPr lang="en-US" altLang="zh-CN" dirty="0"/>
              <a:t>:   </a:t>
            </a:r>
            <a:r>
              <a:rPr lang="zh-CN" altLang="en-US" dirty="0"/>
              <a:t>一个都不选</a:t>
            </a:r>
            <a:br>
              <a:rPr lang="en-US" altLang="zh-CN" dirty="0"/>
            </a:br>
            <a:r>
              <a:rPr lang="zh-CN" altLang="en-US" dirty="0"/>
              <a:t>边界值</a:t>
            </a:r>
            <a:r>
              <a:rPr lang="en-US" altLang="zh-CN" dirty="0"/>
              <a:t>:  </a:t>
            </a:r>
            <a:r>
              <a:rPr lang="zh-CN" altLang="en-US" dirty="0"/>
              <a:t>选择一个选项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260350"/>
            <a:ext cx="4752975" cy="72072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二进制</a:t>
            </a:r>
          </a:p>
        </p:txBody>
      </p:sp>
      <p:graphicFrame>
        <p:nvGraphicFramePr>
          <p:cNvPr id="1645571" name="Group 3"/>
          <p:cNvGraphicFramePr>
            <a:graphicFrameLocks noGrp="1"/>
          </p:cNvGraphicFramePr>
          <p:nvPr>
            <p:ph idx="1"/>
          </p:nvPr>
        </p:nvGraphicFramePr>
        <p:xfrm>
          <a:off x="1116013" y="2276475"/>
          <a:ext cx="6938962" cy="3806889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Term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取值范围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2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Nibble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Byte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Word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Kilo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Mega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Giga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Tera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 or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0-15  &lt;Half byte&gt;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0-255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0-65535 or 0-4294967295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1024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1048576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1073741824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1099511627776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45584" name="Text Box 16"/>
          <p:cNvSpPr txBox="1">
            <a:spLocks noChangeArrowheads="1"/>
          </p:cNvSpPr>
          <p:nvPr/>
        </p:nvSpPr>
        <p:spPr bwMode="auto">
          <a:xfrm>
            <a:off x="1139825" y="1712913"/>
            <a:ext cx="5659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0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和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 1, byte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由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8 bits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构成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, 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字由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4 bytes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构成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, 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55875" y="188913"/>
            <a:ext cx="4594225" cy="846137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n-lt"/>
              </a:rPr>
              <a:t>ASCII Table</a:t>
            </a:r>
          </a:p>
        </p:txBody>
      </p:sp>
      <p:graphicFrame>
        <p:nvGraphicFramePr>
          <p:cNvPr id="1647619" name="Group 3"/>
          <p:cNvGraphicFramePr>
            <a:graphicFrameLocks noGrp="1"/>
          </p:cNvGraphicFramePr>
          <p:nvPr>
            <p:ph idx="1"/>
          </p:nvPr>
        </p:nvGraphicFramePr>
        <p:xfrm>
          <a:off x="1042988" y="1663700"/>
          <a:ext cx="7597775" cy="5087049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5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Null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Space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@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[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13BBBF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89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121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624638" cy="6619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第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章  软件测试的方法</a:t>
            </a:r>
          </a:p>
        </p:txBody>
      </p:sp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1403350" y="2060575"/>
            <a:ext cx="52705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3.1 </a:t>
            </a:r>
            <a:r>
              <a:rPr lang="zh-CN" altLang="zh-CN" sz="2400" i="0"/>
              <a:t>基于直觉和经验的方法</a:t>
            </a:r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3.2 </a:t>
            </a:r>
            <a:r>
              <a:rPr lang="zh-CN" altLang="zh-CN" sz="2400" i="0"/>
              <a:t>基于输入域的方法</a:t>
            </a:r>
            <a:endParaRPr lang="en-US" altLang="zh-CN" sz="2400" i="0"/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3.3 </a:t>
            </a:r>
            <a:r>
              <a:rPr lang="zh-CN" altLang="zh-CN" sz="2400" i="0"/>
              <a:t>基于</a:t>
            </a:r>
            <a:r>
              <a:rPr lang="zh-CN" altLang="en-US" sz="2400" i="0"/>
              <a:t>组合及其优化</a:t>
            </a:r>
            <a:r>
              <a:rPr lang="zh-CN" altLang="zh-CN" sz="2400" i="0"/>
              <a:t>的</a:t>
            </a:r>
            <a:r>
              <a:rPr lang="zh-CN" altLang="en-US" sz="2400" i="0"/>
              <a:t>技术</a:t>
            </a:r>
            <a:endParaRPr lang="zh-CN" altLang="zh-CN" sz="2400" i="0"/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3.4 </a:t>
            </a:r>
            <a:r>
              <a:rPr lang="zh-CN" altLang="zh-CN" sz="2400" i="0"/>
              <a:t>基于</a:t>
            </a:r>
            <a:r>
              <a:rPr lang="zh-CN" altLang="en-US" sz="2400" i="0"/>
              <a:t>逻辑覆盖</a:t>
            </a:r>
            <a:r>
              <a:rPr lang="zh-CN" altLang="zh-CN" sz="2400" i="0"/>
              <a:t>的方法</a:t>
            </a:r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3.5 </a:t>
            </a:r>
            <a:r>
              <a:rPr lang="zh-CN" altLang="zh-CN" sz="2400" i="0"/>
              <a:t>基于故障模式的测试方法</a:t>
            </a:r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3.6 </a:t>
            </a:r>
            <a:r>
              <a:rPr lang="zh-CN" altLang="zh-CN" sz="2400" i="0"/>
              <a:t>基于模型的测试方法</a:t>
            </a:r>
          </a:p>
          <a:p>
            <a:pPr marL="533400" indent="-342900">
              <a:lnSpc>
                <a:spcPct val="130000"/>
              </a:lnSpc>
            </a:pPr>
            <a:r>
              <a:rPr lang="en-US" altLang="zh-CN" sz="2400" i="0"/>
              <a:t>3.7 </a:t>
            </a:r>
            <a:r>
              <a:rPr lang="zh-CN" altLang="en-US" sz="2400" i="0"/>
              <a:t>形式化</a:t>
            </a:r>
            <a:r>
              <a:rPr lang="zh-CN" altLang="zh-CN" sz="2400" i="0"/>
              <a:t>方法</a:t>
            </a:r>
          </a:p>
        </p:txBody>
      </p:sp>
      <p:pic>
        <p:nvPicPr>
          <p:cNvPr id="19459" name="Picture 2" descr="http://t1.ftcdn.net/jpg/00/13/74/62/400_F_13746204_DwphB2JBfxqX9B5sKndCEVKhM2valMj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25" y="2205038"/>
            <a:ext cx="3222625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333375"/>
            <a:ext cx="5184775" cy="6477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一些特殊的边界值</a:t>
            </a:r>
          </a:p>
        </p:txBody>
      </p:sp>
      <p:sp>
        <p:nvSpPr>
          <p:cNvPr id="1637379" name="Text Box 3"/>
          <p:cNvSpPr txBox="1">
            <a:spLocks noChangeArrowheads="1"/>
          </p:cNvSpPr>
          <p:nvPr/>
        </p:nvSpPr>
        <p:spPr bwMode="auto">
          <a:xfrm>
            <a:off x="1547664" y="1412776"/>
            <a:ext cx="933450" cy="445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数值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字符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位置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数量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速度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大小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位置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spcBef>
                <a:spcPts val="200"/>
              </a:spcBef>
              <a:defRPr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rPr>
              <a:t>长短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637380" name="Text Box 4"/>
          <p:cNvSpPr txBox="1">
            <a:spLocks noChangeArrowheads="1"/>
          </p:cNvSpPr>
          <p:nvPr/>
        </p:nvSpPr>
        <p:spPr bwMode="auto">
          <a:xfrm>
            <a:off x="3311525" y="1592263"/>
            <a:ext cx="507682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First/last</a:t>
            </a: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， </a:t>
            </a: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First-1/Last+1</a:t>
            </a:r>
            <a:endParaRPr lang="zh-CN" altLang="en-US" sz="2000" b="1" dirty="0">
              <a:effectLst>
                <a:outerShdw blurRad="38100" dist="38100" dir="2700000" algn="tl">
                  <a:srgbClr val="FFFFFF"/>
                </a:outerShdw>
              </a:effectLst>
              <a:latin typeface="Tahoma" pitchFamily="34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Min/Max</a:t>
            </a: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，</a:t>
            </a: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Min-1/max+1</a:t>
            </a:r>
            <a:endParaRPr lang="zh-CN" altLang="en-US" sz="2000" b="1" dirty="0">
              <a:effectLst>
                <a:outerShdw blurRad="38100" dist="38100" dir="2700000" algn="tl">
                  <a:srgbClr val="FFFFFF"/>
                </a:outerShdw>
              </a:effectLst>
              <a:latin typeface="Tahoma" pitchFamily="34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Star/Finish</a:t>
            </a: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， </a:t>
            </a: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Start-1/Finish+1</a:t>
            </a:r>
            <a:endParaRPr lang="zh-CN" altLang="en-US" sz="2000" b="1" dirty="0">
              <a:effectLst>
                <a:outerShdw blurRad="38100" dist="38100" dir="2700000" algn="tl">
                  <a:srgbClr val="FFFFFF"/>
                </a:outerShdw>
              </a:effectLst>
              <a:latin typeface="Tahoma" pitchFamily="34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Empty/Full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Less than empty/ more than full</a:t>
            </a:r>
            <a:endParaRPr lang="en-US" altLang="zh-CN" sz="2000" b="1" dirty="0">
              <a:effectLst>
                <a:outerShdw blurRad="38100" dist="38100" dir="2700000" algn="tl">
                  <a:srgbClr val="FFFFFF"/>
                </a:outerShdw>
              </a:effectLst>
              <a:latin typeface="Tahoma" pitchFamily="34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Slower/Faster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Largest/Smallest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Over/Under</a:t>
            </a: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， </a:t>
            </a: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just Over/Just Under</a:t>
            </a:r>
            <a:endParaRPr lang="zh-CN" altLang="en-US" sz="2000" b="1" dirty="0">
              <a:effectLst>
                <a:outerShdw blurRad="38100" dist="38100" dir="2700000" algn="tl">
                  <a:srgbClr val="FFFFFF"/>
                </a:outerShdw>
              </a:effectLst>
              <a:latin typeface="Tahoma" pitchFamily="34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Shortest/Longest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  <a:ea typeface="宋体" pitchFamily="2" charset="-122"/>
              </a:rPr>
              <a:t>… …</a:t>
            </a:r>
          </a:p>
        </p:txBody>
      </p:sp>
      <p:sp>
        <p:nvSpPr>
          <p:cNvPr id="70660" name="AutoShape 5"/>
          <p:cNvSpPr>
            <a:spLocks/>
          </p:cNvSpPr>
          <p:nvPr/>
        </p:nvSpPr>
        <p:spPr bwMode="auto">
          <a:xfrm>
            <a:off x="2268538" y="1736725"/>
            <a:ext cx="914400" cy="4267200"/>
          </a:xfrm>
          <a:prstGeom prst="lef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1691" y="3162045"/>
            <a:ext cx="9144000" cy="242572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有效等价类为数字时，对应无效等价类为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有效等价类：字符长度为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时，对应无效等价类为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有效等价类为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135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开头的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位数时，对应无效等价类为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9338" y="1239095"/>
            <a:ext cx="6695262" cy="141036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9080" y="2977379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i="0" dirty="0">
                <a:solidFill>
                  <a:srgbClr val="FF0000"/>
                </a:solidFill>
              </a:rPr>
              <a:t>写出一个与有效等价类的无效等价类用例</a:t>
            </a: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779000" y="1270000"/>
            <a:ext cx="3332480" cy="193899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1 11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位的非纯数字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字符长度为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字符长度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&gt;11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0&lt;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字符长度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&lt;11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所以不是以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135,136,137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开头的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为数</a:t>
            </a:r>
          </a:p>
        </p:txBody>
      </p:sp>
      <p:grpSp>
        <p:nvGrpSpPr>
          <p:cNvPr id="22" name="组合 21"/>
          <p:cNvGrpSpPr/>
          <p:nvPr>
            <p:custDataLst>
              <p:tags r:id="rId9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9" name="RemarkBack"/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/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1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markTitleText"/>
          <p:cNvSpPr txBox="1"/>
          <p:nvPr>
            <p:custDataLst>
              <p:tags r:id="rId12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2" name="组合 11"/>
          <p:cNvGrpSpPr/>
          <p:nvPr>
            <p:custDataLst>
              <p:tags r:id="rId1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6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469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>
          <a:xfrm>
            <a:off x="1187450" y="333375"/>
            <a:ext cx="6840538" cy="7620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3.3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基于组合技术和组合优化的方法</a:t>
            </a:r>
          </a:p>
        </p:txBody>
      </p:sp>
      <p:sp>
        <p:nvSpPr>
          <p:cNvPr id="1451012" name="Text Box 4"/>
          <p:cNvSpPr txBox="1">
            <a:spLocks noChangeArrowheads="1"/>
          </p:cNvSpPr>
          <p:nvPr/>
        </p:nvSpPr>
        <p:spPr bwMode="auto">
          <a:xfrm>
            <a:off x="1547813" y="2924175"/>
            <a:ext cx="4248150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3.3.1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 判定表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/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决策表方法</a:t>
            </a: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3.3.2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 因果图</a:t>
            </a: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3.3.3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 两两组合方法</a:t>
            </a: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3.3.4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 正交实验法</a:t>
            </a: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endParaRPr lang="zh-CN" altLang="en-US" sz="2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404813"/>
            <a:ext cx="6084887" cy="5397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3.3.1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判定表方法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80400" cy="4032250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在实际应用中，许多输入是由多个因素构成，而不是单一因素，这时就需要多因素组合分析</a:t>
            </a:r>
            <a:r>
              <a:rPr lang="zh-CN" altLang="de-DE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。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对于多因素，有时可以直接对输入条件进行组合设计，不需要进行因果分析，即直接采用判定表方法。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判定表由“</a:t>
            </a: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条件和活动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”两部分组成，</a:t>
            </a:r>
            <a:r>
              <a:rPr lang="zh-CN" altLang="en-US" sz="2400" b="1" u="sng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即列出一个测试活动执行所需的条件组合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，所有可能的条件组合定义了一系列的选择，而测试活动需要考虑每一个选择。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150" y="333375"/>
            <a:ext cx="5581650" cy="6111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判定表元素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064500" cy="3873500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b="1" u="sng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条件桩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，列出问题的所有条件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b="1" u="sng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动作桩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：列出可能针对问题所采取的操作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b="1" u="sng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条件项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：针对所列条件的具体赋值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b="1" u="sng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动作项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：列出在条件项（各种取值）组合情况下应该采取的动作。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b="1" u="sng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规则</a:t>
            </a: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：任何一个条件组合的特定取值及其相应要执行的操作。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在判定表中贯穿条件项和动作项的一列就是一条规则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33375"/>
            <a:ext cx="65833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判定表方法步骤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205038"/>
            <a:ext cx="3382962" cy="4103687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列出条件桩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ea typeface="宋体" charset="-122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列出动作桩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填入条件项及其组合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填入动作项，制定初始判定表；</a:t>
            </a: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简化、合并相似规则或者相同动作</a:t>
            </a:r>
          </a:p>
        </p:txBody>
      </p:sp>
      <p:pic>
        <p:nvPicPr>
          <p:cNvPr id="78851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2565400"/>
            <a:ext cx="4800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2" name="矩形 5"/>
          <p:cNvSpPr>
            <a:spLocks noChangeArrowheads="1"/>
          </p:cNvSpPr>
          <p:nvPr/>
        </p:nvSpPr>
        <p:spPr bwMode="auto">
          <a:xfrm>
            <a:off x="4643438" y="3213100"/>
            <a:ext cx="3190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 i="0">
                <a:solidFill>
                  <a:srgbClr val="FF0000"/>
                </a:solidFill>
              </a:rPr>
              <a:t>条件桩</a:t>
            </a:r>
          </a:p>
        </p:txBody>
      </p:sp>
      <p:sp>
        <p:nvSpPr>
          <p:cNvPr id="78853" name="矩形 6"/>
          <p:cNvSpPr>
            <a:spLocks noChangeArrowheads="1"/>
          </p:cNvSpPr>
          <p:nvPr/>
        </p:nvSpPr>
        <p:spPr bwMode="auto">
          <a:xfrm>
            <a:off x="4643438" y="4292600"/>
            <a:ext cx="3190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i="0">
                <a:solidFill>
                  <a:srgbClr val="FF0000"/>
                </a:solidFill>
              </a:rPr>
              <a:t>动作桩</a:t>
            </a:r>
          </a:p>
        </p:txBody>
      </p:sp>
      <p:sp>
        <p:nvSpPr>
          <p:cNvPr id="78854" name="矩形 7"/>
          <p:cNvSpPr>
            <a:spLocks noChangeArrowheads="1"/>
          </p:cNvSpPr>
          <p:nvPr/>
        </p:nvSpPr>
        <p:spPr bwMode="auto">
          <a:xfrm>
            <a:off x="6189663" y="2028825"/>
            <a:ext cx="676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i="0">
                <a:solidFill>
                  <a:srgbClr val="000090"/>
                </a:solidFill>
              </a:rPr>
              <a:t>规则</a:t>
            </a:r>
            <a:endParaRPr lang="zh-CN" altLang="en-US" i="0"/>
          </a:p>
        </p:txBody>
      </p:sp>
      <p:sp>
        <p:nvSpPr>
          <p:cNvPr id="9" name="下箭头 8"/>
          <p:cNvSpPr/>
          <p:nvPr/>
        </p:nvSpPr>
        <p:spPr>
          <a:xfrm>
            <a:off x="6440488" y="2409825"/>
            <a:ext cx="160337" cy="8048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打印机打印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844824"/>
            <a:ext cx="7896225" cy="2466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" y="4406285"/>
            <a:ext cx="78771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1331913" y="333375"/>
            <a:ext cx="6456362" cy="7635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判定表 示例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1</a:t>
            </a:r>
            <a:endParaRPr lang="en-US" altLang="en-US" sz="3200" dirty="0">
              <a:solidFill>
                <a:srgbClr val="FFFF00"/>
              </a:solidFill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7088" y="1700213"/>
          <a:ext cx="7632847" cy="461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0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ID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项目名称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R1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R2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R3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R4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R5</a:t>
                      </a:r>
                      <a:endParaRPr lang="zh-CN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9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宋体"/>
                          <a:ea typeface="宋体"/>
                          <a:cs typeface="宋体"/>
                        </a:rPr>
                        <a:t>条件项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宋体"/>
                          <a:ea typeface="宋体"/>
                          <a:cs typeface="宋体"/>
                        </a:rPr>
                        <a:t>C</a:t>
                      </a:r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此商品在经营范围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N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dirty="0">
                          <a:latin typeface="宋体"/>
                          <a:ea typeface="宋体"/>
                          <a:cs typeface="宋体"/>
                        </a:rPr>
                        <a:t>C</a:t>
                      </a:r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2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此商品可以发货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N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N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C3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此客户没有拖欠过付款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N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Y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N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398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宋体"/>
                          <a:ea typeface="宋体"/>
                          <a:cs typeface="宋体"/>
                        </a:rPr>
                        <a:t>动作项</a:t>
                      </a:r>
                    </a:p>
                  </a:txBody>
                  <a:tcPr anchor="ctr"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A1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货到后允许客户转账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A2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货到客户必须立即付款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A3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重新组织货源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 sz="140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A4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电话通知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39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A5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书面通知</a:t>
                      </a:r>
                      <a:endParaRPr lang="en-US" altLang="zh-CN" sz="2000" i="0" dirty="0">
                        <a:solidFill>
                          <a:schemeClr val="tx2"/>
                        </a:solidFill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宋体"/>
                          <a:ea typeface="宋体"/>
                          <a:cs typeface="宋体"/>
                        </a:rPr>
                        <a:t>1</a:t>
                      </a:r>
                      <a:endParaRPr lang="zh-CN" altLang="en-US" sz="2000" dirty="0">
                        <a:latin typeface="宋体"/>
                        <a:ea typeface="宋体"/>
                        <a:cs typeface="宋体"/>
                      </a:endParaRPr>
                    </a:p>
                  </a:txBody>
                  <a:tcPr>
                    <a:solidFill>
                      <a:srgbClr val="E6F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对于（功率大于</a:t>
            </a:r>
            <a:r>
              <a:rPr lang="en-US" altLang="zh-CN" b="1" dirty="0">
                <a:solidFill>
                  <a:srgbClr val="FF0000"/>
                </a:solidFill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马力的机器且维修记录不全）或已运行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年以上的机器，应优先维修处理。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）列出所有的条件和和动作</a:t>
            </a:r>
          </a:p>
          <a:p>
            <a:pPr lvl="1"/>
            <a:r>
              <a:rPr lang="zh-CN" altLang="en-US" dirty="0"/>
              <a:t>条件：功率大于</a:t>
            </a:r>
            <a:r>
              <a:rPr lang="en-US" altLang="zh-CN" dirty="0"/>
              <a:t>50</a:t>
            </a:r>
            <a:r>
              <a:rPr lang="zh-CN" altLang="en-US" dirty="0"/>
              <a:t>马力？</a:t>
            </a:r>
            <a:r>
              <a:rPr lang="en-US" altLang="zh-CN" dirty="0"/>
              <a:t>/</a:t>
            </a:r>
            <a:r>
              <a:rPr lang="zh-CN" altLang="en-US" dirty="0"/>
              <a:t>维修记录不全？</a:t>
            </a:r>
            <a:r>
              <a:rPr lang="en-US" altLang="zh-CN" dirty="0"/>
              <a:t>/</a:t>
            </a:r>
            <a:r>
              <a:rPr lang="zh-CN" altLang="en-US" dirty="0"/>
              <a:t>已运行</a:t>
            </a:r>
            <a:r>
              <a:rPr lang="en-US" altLang="zh-CN" dirty="0"/>
              <a:t>10</a:t>
            </a:r>
            <a:r>
              <a:rPr lang="zh-CN" altLang="en-US" dirty="0"/>
              <a:t>年以上？</a:t>
            </a:r>
          </a:p>
          <a:p>
            <a:pPr lvl="1"/>
            <a:r>
              <a:rPr lang="zh-CN" altLang="en-US" dirty="0"/>
              <a:t>动作：优先维修处理</a:t>
            </a:r>
            <a:r>
              <a:rPr lang="en-US" altLang="zh-CN" dirty="0"/>
              <a:t>/</a:t>
            </a:r>
            <a:r>
              <a:rPr lang="zh-CN" altLang="en-US" dirty="0"/>
              <a:t>其他处理方式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）确定规则个数</a:t>
            </a:r>
          </a:p>
          <a:p>
            <a:pPr lvl="1"/>
            <a:r>
              <a:rPr lang="zh-CN" altLang="en-US" dirty="0"/>
              <a:t>这里有</a:t>
            </a:r>
            <a:r>
              <a:rPr lang="en-US" altLang="zh-CN" dirty="0"/>
              <a:t>3</a:t>
            </a:r>
            <a:r>
              <a:rPr lang="zh-CN" altLang="en-US" dirty="0"/>
              <a:t>个条件，每个条件有</a:t>
            </a:r>
            <a:r>
              <a:rPr lang="en-US" altLang="zh-CN" dirty="0"/>
              <a:t>2</a:t>
            </a:r>
            <a:r>
              <a:rPr lang="zh-CN" altLang="en-US" dirty="0"/>
              <a:t>个取值，故应有</a:t>
            </a:r>
            <a:r>
              <a:rPr lang="en-US" altLang="zh-CN" dirty="0"/>
              <a:t>8</a:t>
            </a:r>
            <a:r>
              <a:rPr lang="zh-CN" altLang="en-US" dirty="0"/>
              <a:t>中规则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）填写判定表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57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43608" y="4493578"/>
            <a:ext cx="5287961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 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  <a:p>
            <a:pPr marL="514350" indent="-514350">
              <a:buAutoNum type="arabicPlain" startAt="2"/>
            </a:pP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  <a:p>
            <a:pPr marL="514350" indent="-514350">
              <a:buAutoNum type="arabicPlain" startAt="2"/>
            </a:pP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  <a:p>
            <a:pPr marL="514350" indent="-514350">
              <a:buAutoNum type="arabicPlain" startAt="2"/>
            </a:pP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-118652" y="672814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矩形 14"/>
          <p:cNvSpPr/>
          <p:nvPr/>
        </p:nvSpPr>
        <p:spPr>
          <a:xfrm>
            <a:off x="254000" y="1303467"/>
            <a:ext cx="8638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（功率大于</a:t>
            </a:r>
            <a:r>
              <a:rPr lang="en-US" altLang="zh-CN" b="1" dirty="0">
                <a:solidFill>
                  <a:srgbClr val="FF0000"/>
                </a:solidFill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马力的机器且维修记录不全） 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，或已运行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年以上的机器，应优先维修处理。</a:t>
            </a:r>
            <a:endParaRPr lang="en-US" altLang="zh-CN" b="1" i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如下表为部分决策内容，请把在第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列上有动作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的行号（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）填入题目空格处</a:t>
            </a:r>
            <a:endParaRPr lang="zh-CN" altLang="en-US" b="1" i="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08104" y="458152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1      2      3     4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2525" y="2281237"/>
            <a:ext cx="6838950" cy="229552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9779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 A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 A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B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 B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1" name="RemarkBack"/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/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9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8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366713"/>
            <a:ext cx="6624638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方法论和具体方法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7758112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i="0" u="sng" dirty="0">
                <a:ea typeface="宋体" pitchFamily="2" charset="-122"/>
              </a:rPr>
              <a:t>从方法论看，更多体现了一种哲学的思想</a:t>
            </a:r>
            <a:r>
              <a:rPr lang="zh-CN" altLang="en-US" sz="2400" i="0" dirty="0">
                <a:ea typeface="宋体" pitchFamily="2" charset="-122"/>
              </a:rPr>
              <a:t>，</a:t>
            </a:r>
            <a:r>
              <a:rPr lang="zh-CN" altLang="en-US" sz="2000" i="0" dirty="0">
                <a:ea typeface="宋体" pitchFamily="2" charset="-122"/>
              </a:rPr>
              <a:t>例如辩证统一的方法，在测试中有许多对立统一体，如静态测试和动态测试、白盒测试和黑盒测试、自动化测试和手工测试等。</a:t>
            </a:r>
          </a:p>
          <a:p>
            <a:pPr marL="355600" indent="-3556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a typeface="宋体" pitchFamily="2" charset="-122"/>
              </a:rPr>
              <a:t>软件测试的方法论来源于软件工程的方法论，例如有面向对象的开发方法，就有面向对象的测试方法；有敏捷方法，就有和敏捷方法对应的敏捷测试</a:t>
            </a:r>
            <a:r>
              <a:rPr lang="zh-CN" altLang="en-US" sz="2800" i="0" dirty="0">
                <a:ea typeface="宋体" pitchFamily="2" charset="-122"/>
              </a:rPr>
              <a:t>。</a:t>
            </a:r>
          </a:p>
        </p:txBody>
      </p:sp>
      <p:pic>
        <p:nvPicPr>
          <p:cNvPr id="21507" name="Picture 7" descr="http://2.bp.blogspot.com/_JdybrokZBAk/Ri-geJwwj9I/AAAAAAAAAdI/Y7MBbIcHmPw/s320/colored_box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4365625"/>
            <a:ext cx="43084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71113" y="3434879"/>
            <a:ext cx="7104062" cy="2984525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）化简判定表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9E7E6-157C-4FCF-BD3F-9069E08ADC4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36" y="4188086"/>
            <a:ext cx="5544616" cy="23571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089554"/>
            <a:ext cx="6858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90736"/>
            <a:ext cx="5148263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3.3.2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因果图法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14" y="1052736"/>
            <a:ext cx="8964488" cy="4270375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借助图形，着重分析输入条件的各种组合，每种组合条件就是因，其必然的输出就是果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利用图解法分析输入的各种组合情况，有时还要依赖所生成的判定表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de-DE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多种输入条件的组合，产生多种结果设计测试用例。</a:t>
            </a:r>
            <a:endParaRPr lang="zh-CN" altLang="en-US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设计方法：</a:t>
            </a:r>
          </a:p>
          <a:p>
            <a:pPr marL="800100" lvl="1" indent="-342900" eaLnBrk="1" hangingPunct="1">
              <a:buFont typeface="Wingdings" charset="2"/>
              <a:buChar char="²"/>
              <a:defRPr/>
            </a:pPr>
            <a:r>
              <a:rPr lang="zh-CN" altLang="en-US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分析</a:t>
            </a:r>
            <a:r>
              <a:rPr lang="zh-CN" altLang="en-US" dirty="0">
                <a:latin typeface="楷体"/>
                <a:ea typeface="楷体"/>
                <a:cs typeface="楷体"/>
              </a:rPr>
              <a:t>软件规格说明文档描述的哪些是</a:t>
            </a:r>
            <a:r>
              <a:rPr lang="zh-CN" altLang="en-US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原因（输入条件），哪些是结果（输出条件），</a:t>
            </a:r>
            <a:r>
              <a:rPr lang="zh-CN" altLang="en-US" dirty="0">
                <a:latin typeface="楷体"/>
                <a:ea typeface="楷体"/>
                <a:cs typeface="楷体"/>
              </a:rPr>
              <a:t>给每个原因和结果赋予一个标示符。</a:t>
            </a:r>
          </a:p>
          <a:p>
            <a:pPr marL="800100" lvl="1" indent="-342900" eaLnBrk="1" hangingPunct="1">
              <a:buFont typeface="Wingdings" charset="2"/>
              <a:buChar char="²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找出原因与结果，原因与原因之间的</a:t>
            </a:r>
            <a:r>
              <a:rPr lang="zh-CN" altLang="en-US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对应关系</a:t>
            </a:r>
            <a:r>
              <a:rPr lang="zh-CN" altLang="en-US" dirty="0">
                <a:latin typeface="楷体"/>
                <a:ea typeface="楷体"/>
                <a:cs typeface="楷体"/>
              </a:rPr>
              <a:t>，划出因果图</a:t>
            </a:r>
          </a:p>
          <a:p>
            <a:pPr marL="800100" lvl="1" indent="-342900" eaLnBrk="1" hangingPunct="1">
              <a:buFont typeface="Wingdings" charset="2"/>
              <a:buChar char="²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在因果图上标上哪些不可能发生的因果关系，表明约束或限制条件</a:t>
            </a:r>
          </a:p>
          <a:p>
            <a:pPr marL="800100" lvl="1" indent="-342900" eaLnBrk="1" hangingPunct="1">
              <a:buFont typeface="Wingdings" charset="2"/>
              <a:buChar char="²"/>
              <a:defRPr/>
            </a:pPr>
            <a:r>
              <a:rPr lang="zh-CN" altLang="en-US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根据因果图，创建判定表</a:t>
            </a:r>
            <a:r>
              <a:rPr lang="zh-CN" altLang="en-US" dirty="0">
                <a:latin typeface="楷体"/>
                <a:ea typeface="楷体"/>
                <a:cs typeface="楷体"/>
              </a:rPr>
              <a:t>，将复杂的逻辑关系和多种条件组合很具体明确的表示出来</a:t>
            </a:r>
          </a:p>
          <a:p>
            <a:pPr marL="800100" lvl="1" indent="-342900" eaLnBrk="1" hangingPunct="1">
              <a:buFont typeface="Wingdings" charset="2"/>
              <a:buChar char="²"/>
              <a:defRPr/>
            </a:pPr>
            <a:r>
              <a:rPr lang="zh-CN" altLang="en-US" dirty="0">
                <a:latin typeface="楷体"/>
                <a:ea typeface="楷体"/>
                <a:cs typeface="楷体"/>
              </a:rPr>
              <a:t>把判定表的</a:t>
            </a:r>
            <a:r>
              <a:rPr lang="zh-CN" altLang="en-US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每一行作为依据设计测试用例</a:t>
            </a:r>
            <a:r>
              <a:rPr lang="zh-CN" altLang="en-US" dirty="0">
                <a:latin typeface="楷体"/>
                <a:ea typeface="楷体"/>
                <a:cs typeface="楷体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8131175" cy="2589213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恒等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-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关系：果 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j 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取决于因 </a:t>
            </a:r>
            <a:r>
              <a:rPr lang="en-US" altLang="zh-CN" sz="2400" kern="12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i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。因出现，则果也出现。</a:t>
            </a:r>
            <a:br>
              <a:rPr lang="de-DE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</a:br>
            <a:endParaRPr lang="de-DE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eaLnBrk="1" hangingPunct="1">
              <a:lnSpc>
                <a:spcPct val="110000"/>
              </a:lnSpc>
              <a:buFont typeface="Wingdings" charset="2"/>
              <a:buChar char="²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非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-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关系：只有当因 </a:t>
            </a:r>
            <a:r>
              <a:rPr lang="en-US" altLang="zh-CN" sz="2400" kern="12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i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不存在时，果 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j 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才出现。</a:t>
            </a:r>
            <a:endParaRPr lang="de-DE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grpSp>
        <p:nvGrpSpPr>
          <p:cNvPr id="87042" name="组合 14"/>
          <p:cNvGrpSpPr>
            <a:grpSpLocks/>
          </p:cNvGrpSpPr>
          <p:nvPr/>
        </p:nvGrpSpPr>
        <p:grpSpPr bwMode="auto">
          <a:xfrm>
            <a:off x="2016125" y="2097088"/>
            <a:ext cx="1828800" cy="304800"/>
            <a:chOff x="1752600" y="2286000"/>
            <a:chExt cx="1828800" cy="304800"/>
          </a:xfrm>
        </p:grpSpPr>
        <p:sp>
          <p:nvSpPr>
            <p:cNvPr id="87073" name="Oval 3"/>
            <p:cNvSpPr>
              <a:spLocks noChangeArrowheads="1"/>
            </p:cNvSpPr>
            <p:nvPr/>
          </p:nvSpPr>
          <p:spPr bwMode="auto">
            <a:xfrm>
              <a:off x="1752600" y="2286000"/>
              <a:ext cx="304800" cy="30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>
                  <a:solidFill>
                    <a:schemeClr val="tx2"/>
                  </a:solidFill>
                </a:rPr>
                <a:t>i</a:t>
              </a:r>
            </a:p>
          </p:txBody>
        </p:sp>
        <p:sp>
          <p:nvSpPr>
            <p:cNvPr id="87074" name="Oval 4"/>
            <p:cNvSpPr>
              <a:spLocks noChangeArrowheads="1"/>
            </p:cNvSpPr>
            <p:nvPr/>
          </p:nvSpPr>
          <p:spPr bwMode="auto">
            <a:xfrm>
              <a:off x="3276600" y="2286000"/>
              <a:ext cx="304800" cy="30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>
                  <a:solidFill>
                    <a:schemeClr val="tx2"/>
                  </a:solidFill>
                </a:rPr>
                <a:t>j</a:t>
              </a:r>
            </a:p>
          </p:txBody>
        </p:sp>
        <p:sp>
          <p:nvSpPr>
            <p:cNvPr id="87075" name="Line 5"/>
            <p:cNvSpPr>
              <a:spLocks noChangeShapeType="1"/>
            </p:cNvSpPr>
            <p:nvPr/>
          </p:nvSpPr>
          <p:spPr bwMode="auto">
            <a:xfrm>
              <a:off x="2057400" y="2438400"/>
              <a:ext cx="1219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7043" name="组合 13"/>
          <p:cNvGrpSpPr>
            <a:grpSpLocks/>
          </p:cNvGrpSpPr>
          <p:nvPr/>
        </p:nvGrpSpPr>
        <p:grpSpPr bwMode="auto">
          <a:xfrm>
            <a:off x="1908175" y="3500438"/>
            <a:ext cx="1828800" cy="304800"/>
            <a:chOff x="1763713" y="4076700"/>
            <a:chExt cx="1828800" cy="304800"/>
          </a:xfrm>
        </p:grpSpPr>
        <p:grpSp>
          <p:nvGrpSpPr>
            <p:cNvPr id="87068" name="Group 6"/>
            <p:cNvGrpSpPr>
              <a:grpSpLocks/>
            </p:cNvGrpSpPr>
            <p:nvPr/>
          </p:nvGrpSpPr>
          <p:grpSpPr bwMode="auto">
            <a:xfrm>
              <a:off x="1763713" y="4076700"/>
              <a:ext cx="1828800" cy="304800"/>
              <a:chOff x="1008" y="1536"/>
              <a:chExt cx="1152" cy="192"/>
            </a:xfrm>
          </p:grpSpPr>
          <p:sp>
            <p:nvSpPr>
              <p:cNvPr id="87070" name="Oval 7"/>
              <p:cNvSpPr>
                <a:spLocks noChangeArrowheads="1"/>
              </p:cNvSpPr>
              <p:nvPr/>
            </p:nvSpPr>
            <p:spPr bwMode="auto">
              <a:xfrm>
                <a:off x="1008" y="1536"/>
                <a:ext cx="192" cy="19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 anchorCtr="1"/>
              <a:lstStyle/>
              <a:p>
                <a:pPr defTabSz="762000">
                  <a:spcBef>
                    <a:spcPct val="20000"/>
                  </a:spcBef>
                  <a:buClr>
                    <a:srgbClr val="009066"/>
                  </a:buClr>
                  <a:buFont typeface="Wingdings" pitchFamily="2" charset="2"/>
                  <a:buNone/>
                </a:pPr>
                <a:r>
                  <a:rPr lang="de-DE" altLang="zh-CN">
                    <a:solidFill>
                      <a:schemeClr val="tx2"/>
                    </a:solidFill>
                  </a:rPr>
                  <a:t>i</a:t>
                </a:r>
              </a:p>
            </p:txBody>
          </p:sp>
          <p:sp>
            <p:nvSpPr>
              <p:cNvPr id="87071" name="Oval 8"/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192" cy="19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 anchorCtr="1"/>
              <a:lstStyle/>
              <a:p>
                <a:pPr defTabSz="762000">
                  <a:spcBef>
                    <a:spcPct val="20000"/>
                  </a:spcBef>
                  <a:buClr>
                    <a:srgbClr val="009066"/>
                  </a:buClr>
                  <a:buFont typeface="Wingdings" pitchFamily="2" charset="2"/>
                  <a:buNone/>
                </a:pPr>
                <a:r>
                  <a:rPr lang="de-DE" altLang="zh-CN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87072" name="Line 9"/>
              <p:cNvSpPr>
                <a:spLocks noChangeShapeType="1"/>
              </p:cNvSpPr>
              <p:nvPr/>
            </p:nvSpPr>
            <p:spPr bwMode="auto">
              <a:xfrm>
                <a:off x="1200" y="163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87069" name="Freeform 10"/>
            <p:cNvSpPr>
              <a:spLocks/>
            </p:cNvSpPr>
            <p:nvPr/>
          </p:nvSpPr>
          <p:spPr bwMode="auto">
            <a:xfrm>
              <a:off x="2411413" y="4076700"/>
              <a:ext cx="457200" cy="304800"/>
            </a:xfrm>
            <a:custGeom>
              <a:avLst/>
              <a:gdLst>
                <a:gd name="T0" fmla="*/ 0 w 288"/>
                <a:gd name="T1" fmla="*/ 2147483647 h 192"/>
                <a:gd name="T2" fmla="*/ 2147483647 w 288"/>
                <a:gd name="T3" fmla="*/ 0 h 192"/>
                <a:gd name="T4" fmla="*/ 2147483647 w 288"/>
                <a:gd name="T5" fmla="*/ 2147483647 h 192"/>
                <a:gd name="T6" fmla="*/ 2147483647 w 288"/>
                <a:gd name="T7" fmla="*/ 2147483647 h 192"/>
                <a:gd name="T8" fmla="*/ 2147483647 w 288"/>
                <a:gd name="T9" fmla="*/ 2147483647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92"/>
                <a:gd name="T17" fmla="*/ 288 w 288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92">
                  <a:moveTo>
                    <a:pt x="0" y="96"/>
                  </a:moveTo>
                  <a:cubicBezTo>
                    <a:pt x="36" y="48"/>
                    <a:pt x="72" y="0"/>
                    <a:pt x="96" y="0"/>
                  </a:cubicBezTo>
                  <a:cubicBezTo>
                    <a:pt x="120" y="0"/>
                    <a:pt x="128" y="64"/>
                    <a:pt x="144" y="96"/>
                  </a:cubicBezTo>
                  <a:cubicBezTo>
                    <a:pt x="160" y="128"/>
                    <a:pt x="168" y="192"/>
                    <a:pt x="192" y="192"/>
                  </a:cubicBezTo>
                  <a:cubicBezTo>
                    <a:pt x="216" y="192"/>
                    <a:pt x="272" y="112"/>
                    <a:pt x="288" y="9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标题 591"/>
          <p:cNvSpPr>
            <a:spLocks noGrp="1"/>
          </p:cNvSpPr>
          <p:nvPr>
            <p:ph type="title" idx="4294967295"/>
          </p:nvPr>
        </p:nvSpPr>
        <p:spPr>
          <a:xfrm>
            <a:off x="2484438" y="333375"/>
            <a:ext cx="4608512" cy="574675"/>
          </a:xfrm>
        </p:spPr>
        <p:txBody>
          <a:bodyPr tIns="0" bIns="0" anchor="t"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因果图的基本符合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792163" y="4149725"/>
            <a:ext cx="48768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10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或</a:t>
            </a:r>
            <a:r>
              <a:rPr lang="en-US" altLang="zh-CN" sz="2000" b="1" i="0" kern="0" dirty="0">
                <a:latin typeface="宋体"/>
                <a:ea typeface="宋体"/>
                <a:cs typeface="宋体"/>
              </a:rPr>
              <a:t>-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关系：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如果因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1 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或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2 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或</a:t>
            </a:r>
            <a:r>
              <a:rPr lang="en-US" altLang="zh-CN" sz="2000" i="0" kern="0" dirty="0">
                <a:latin typeface="宋体"/>
                <a:ea typeface="宋体"/>
                <a:cs typeface="宋体"/>
              </a:rPr>
              <a:t>……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n 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存在时，结果 </a:t>
            </a:r>
            <a:r>
              <a:rPr lang="en-US" altLang="zh-CN" sz="2000" i="0" kern="0" dirty="0">
                <a:latin typeface="宋体"/>
                <a:ea typeface="宋体"/>
                <a:cs typeface="宋体"/>
              </a:rPr>
              <a:t>j 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才出现。</a:t>
            </a:r>
            <a:br>
              <a:rPr lang="de-DE" altLang="zh-CN" sz="2000" i="0" kern="0" dirty="0">
                <a:latin typeface="宋体"/>
                <a:ea typeface="宋体"/>
                <a:cs typeface="宋体"/>
              </a:rPr>
            </a:br>
            <a:endParaRPr lang="de-DE" altLang="zh-CN" sz="2000" i="0" kern="0" dirty="0">
              <a:latin typeface="宋体"/>
              <a:ea typeface="宋体"/>
              <a:cs typeface="宋体"/>
            </a:endParaRPr>
          </a:p>
          <a:p>
            <a:pPr marL="342900" indent="-342900" eaLnBrk="0" hangingPunct="0">
              <a:spcBef>
                <a:spcPct val="10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与</a:t>
            </a:r>
            <a:r>
              <a:rPr lang="en-US" altLang="zh-CN" sz="2000" b="1" i="0" kern="0" dirty="0">
                <a:latin typeface="宋体"/>
                <a:ea typeface="宋体"/>
                <a:cs typeface="宋体"/>
              </a:rPr>
              <a:t>-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关系：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只有当因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1 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与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2 </a:t>
            </a:r>
            <a:r>
              <a:rPr lang="zh-CN" altLang="en-US" sz="2000" b="1" i="0" kern="0" dirty="0">
                <a:latin typeface="宋体"/>
                <a:ea typeface="宋体"/>
                <a:cs typeface="宋体"/>
              </a:rPr>
              <a:t>与</a:t>
            </a:r>
            <a:r>
              <a:rPr lang="en-US" altLang="zh-CN" sz="2000" i="0" kern="0" dirty="0">
                <a:latin typeface="宋体"/>
                <a:ea typeface="宋体"/>
                <a:cs typeface="宋体"/>
              </a:rPr>
              <a:t>……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因 </a:t>
            </a:r>
            <a:r>
              <a:rPr lang="de-DE" altLang="zh-CN" sz="2000" kern="0" dirty="0">
                <a:latin typeface="宋体"/>
                <a:ea typeface="宋体"/>
                <a:cs typeface="宋体"/>
              </a:rPr>
              <a:t>i</a:t>
            </a:r>
            <a:r>
              <a:rPr lang="de-DE" altLang="zh-CN" sz="2000" kern="0" baseline="-25000" dirty="0">
                <a:latin typeface="宋体"/>
                <a:ea typeface="宋体"/>
                <a:cs typeface="宋体"/>
              </a:rPr>
              <a:t>n 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同时存在时，结果 </a:t>
            </a:r>
            <a:r>
              <a:rPr lang="en-US" altLang="zh-CN" sz="2000" i="0" kern="0" dirty="0">
                <a:latin typeface="宋体"/>
                <a:ea typeface="宋体"/>
                <a:cs typeface="宋体"/>
              </a:rPr>
              <a:t>j </a:t>
            </a:r>
            <a:r>
              <a:rPr lang="zh-CN" altLang="en-US" sz="2000" i="0" kern="0" dirty="0">
                <a:latin typeface="宋体"/>
                <a:ea typeface="宋体"/>
                <a:cs typeface="宋体"/>
              </a:rPr>
              <a:t>才出现。</a:t>
            </a:r>
            <a:br>
              <a:rPr lang="de-DE" altLang="zh-CN" sz="2000" i="0" kern="0" dirty="0">
                <a:latin typeface="宋体"/>
                <a:ea typeface="宋体"/>
                <a:cs typeface="宋体"/>
              </a:rPr>
            </a:br>
            <a:endParaRPr lang="de-DE" altLang="zh-CN" sz="2000" i="0" kern="0" dirty="0">
              <a:latin typeface="宋体"/>
              <a:ea typeface="宋体"/>
              <a:cs typeface="宋体"/>
            </a:endParaRPr>
          </a:p>
          <a:p>
            <a:pPr marL="342900" indent="-342900" eaLnBrk="0" hangingPunct="0">
              <a:spcBef>
                <a:spcPct val="10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  <a:defRPr/>
            </a:pPr>
            <a:endParaRPr lang="de-DE" altLang="zh-CN" sz="2000" i="0" kern="0" dirty="0">
              <a:latin typeface="+mn-lt"/>
              <a:ea typeface="宋体" pitchFamily="2" charset="-122"/>
            </a:endParaRPr>
          </a:p>
        </p:txBody>
      </p:sp>
      <p:grpSp>
        <p:nvGrpSpPr>
          <p:cNvPr id="87046" name="Group 3"/>
          <p:cNvGrpSpPr>
            <a:grpSpLocks/>
          </p:cNvGrpSpPr>
          <p:nvPr/>
        </p:nvGrpSpPr>
        <p:grpSpPr bwMode="auto">
          <a:xfrm>
            <a:off x="6192838" y="3429000"/>
            <a:ext cx="1981200" cy="1516063"/>
            <a:chOff x="3888" y="1253"/>
            <a:chExt cx="1248" cy="955"/>
          </a:xfrm>
        </p:grpSpPr>
        <p:sp>
          <p:nvSpPr>
            <p:cNvPr id="87058" name="Oval 4"/>
            <p:cNvSpPr>
              <a:spLocks noChangeArrowheads="1"/>
            </p:cNvSpPr>
            <p:nvPr/>
          </p:nvSpPr>
          <p:spPr bwMode="auto">
            <a:xfrm>
              <a:off x="4944" y="1642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>
                  <a:solidFill>
                    <a:schemeClr val="tx2"/>
                  </a:solidFill>
                </a:rPr>
                <a:t>j</a:t>
              </a:r>
              <a:endParaRPr lang="de-DE" altLang="zh-CN" baseline="30000">
                <a:solidFill>
                  <a:schemeClr val="tx2"/>
                </a:solidFill>
              </a:endParaRPr>
            </a:p>
          </p:txBody>
        </p:sp>
        <p:sp>
          <p:nvSpPr>
            <p:cNvPr id="87059" name="Line 5"/>
            <p:cNvSpPr>
              <a:spLocks noChangeShapeType="1"/>
            </p:cNvSpPr>
            <p:nvPr/>
          </p:nvSpPr>
          <p:spPr bwMode="auto">
            <a:xfrm>
              <a:off x="4080" y="1354"/>
              <a:ext cx="86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0" name="Text Box 6"/>
            <p:cNvSpPr txBox="1">
              <a:spLocks noChangeArrowheads="1"/>
            </p:cNvSpPr>
            <p:nvPr/>
          </p:nvSpPr>
          <p:spPr bwMode="auto">
            <a:xfrm>
              <a:off x="4464" y="1642"/>
              <a:ext cx="240" cy="250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762000">
                <a:spcBef>
                  <a:spcPct val="5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2000" b="1">
                  <a:solidFill>
                    <a:schemeClr val="tx2"/>
                  </a:solidFill>
                  <a:sym typeface="Symbol" pitchFamily="18" charset="2"/>
                </a:rPr>
                <a:t></a:t>
              </a:r>
              <a:endParaRPr lang="de-DE" altLang="zh-CN" sz="2400" baseline="30000">
                <a:solidFill>
                  <a:schemeClr val="tx2"/>
                </a:solidFill>
              </a:endParaRPr>
            </a:p>
          </p:txBody>
        </p:sp>
        <p:sp>
          <p:nvSpPr>
            <p:cNvPr id="87061" name="Oval 7"/>
            <p:cNvSpPr>
              <a:spLocks noChangeArrowheads="1"/>
            </p:cNvSpPr>
            <p:nvPr/>
          </p:nvSpPr>
          <p:spPr bwMode="auto">
            <a:xfrm>
              <a:off x="3888" y="1253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200">
                  <a:solidFill>
                    <a:schemeClr val="tx2"/>
                  </a:solidFill>
                </a:rPr>
                <a:t>i</a:t>
              </a:r>
              <a:r>
                <a:rPr lang="de-DE" altLang="zh-CN" sz="1200" b="1" baseline="-25000">
                  <a:solidFill>
                    <a:schemeClr val="tx2"/>
                  </a:solidFill>
                </a:rPr>
                <a:t>1</a:t>
              </a:r>
              <a:endParaRPr lang="de-DE" altLang="zh-CN" sz="1200" baseline="30000">
                <a:solidFill>
                  <a:schemeClr val="tx2"/>
                </a:solidFill>
              </a:endParaRPr>
            </a:p>
          </p:txBody>
        </p:sp>
        <p:sp>
          <p:nvSpPr>
            <p:cNvPr id="87062" name="Oval 8"/>
            <p:cNvSpPr>
              <a:spLocks noChangeArrowheads="1"/>
            </p:cNvSpPr>
            <p:nvPr/>
          </p:nvSpPr>
          <p:spPr bwMode="auto">
            <a:xfrm>
              <a:off x="3888" y="1546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400">
                  <a:solidFill>
                    <a:schemeClr val="tx2"/>
                  </a:solidFill>
                </a:rPr>
                <a:t>i</a:t>
              </a:r>
              <a:r>
                <a:rPr lang="de-DE" altLang="zh-CN" sz="1400" b="1" baseline="-25000">
                  <a:solidFill>
                    <a:schemeClr val="tx2"/>
                  </a:solidFill>
                </a:rPr>
                <a:t>2</a:t>
              </a:r>
              <a:endParaRPr lang="de-DE" altLang="zh-CN" sz="1400" baseline="30000">
                <a:solidFill>
                  <a:schemeClr val="tx2"/>
                </a:solidFill>
              </a:endParaRPr>
            </a:p>
          </p:txBody>
        </p:sp>
        <p:sp>
          <p:nvSpPr>
            <p:cNvPr id="87063" name="Oval 9"/>
            <p:cNvSpPr>
              <a:spLocks noChangeArrowheads="1"/>
            </p:cNvSpPr>
            <p:nvPr/>
          </p:nvSpPr>
          <p:spPr bwMode="auto">
            <a:xfrm>
              <a:off x="3904" y="2016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400">
                  <a:solidFill>
                    <a:schemeClr val="tx2"/>
                  </a:solidFill>
                </a:rPr>
                <a:t>i</a:t>
              </a:r>
              <a:r>
                <a:rPr lang="de-DE" altLang="zh-CN" sz="1400" b="1" baseline="-25000">
                  <a:solidFill>
                    <a:schemeClr val="tx2"/>
                  </a:solidFill>
                </a:rPr>
                <a:t>n</a:t>
              </a:r>
              <a:endParaRPr lang="de-DE" altLang="zh-CN" sz="1400" baseline="30000">
                <a:solidFill>
                  <a:schemeClr val="tx2"/>
                </a:solidFill>
              </a:endParaRPr>
            </a:p>
          </p:txBody>
        </p:sp>
        <p:cxnSp>
          <p:nvCxnSpPr>
            <p:cNvPr id="87064" name="AutoShape 10"/>
            <p:cNvCxnSpPr>
              <a:cxnSpLocks noChangeShapeType="1"/>
              <a:stCxn id="87062" idx="6"/>
              <a:endCxn id="87059" idx="1"/>
            </p:cNvCxnSpPr>
            <p:nvPr/>
          </p:nvCxnSpPr>
          <p:spPr bwMode="auto">
            <a:xfrm>
              <a:off x="4080" y="1642"/>
              <a:ext cx="864" cy="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87065" name="AutoShape 11"/>
            <p:cNvCxnSpPr>
              <a:cxnSpLocks noChangeShapeType="1"/>
              <a:stCxn id="87063" idx="6"/>
              <a:endCxn id="87059" idx="1"/>
            </p:cNvCxnSpPr>
            <p:nvPr/>
          </p:nvCxnSpPr>
          <p:spPr bwMode="auto">
            <a:xfrm flipV="1">
              <a:off x="4096" y="1738"/>
              <a:ext cx="848" cy="3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sp>
          <p:nvSpPr>
            <p:cNvPr id="87066" name="Freeform 12"/>
            <p:cNvSpPr>
              <a:spLocks/>
            </p:cNvSpPr>
            <p:nvPr/>
          </p:nvSpPr>
          <p:spPr bwMode="auto">
            <a:xfrm>
              <a:off x="4416" y="1536"/>
              <a:ext cx="94" cy="410"/>
            </a:xfrm>
            <a:custGeom>
              <a:avLst/>
              <a:gdLst>
                <a:gd name="T0" fmla="*/ 571 w 85"/>
                <a:gd name="T1" fmla="*/ 0 h 393"/>
                <a:gd name="T2" fmla="*/ 395 w 85"/>
                <a:gd name="T3" fmla="*/ 881 h 393"/>
                <a:gd name="T4" fmla="*/ 0 60000 65536"/>
                <a:gd name="T5" fmla="*/ 0 60000 65536"/>
                <a:gd name="T6" fmla="*/ 0 w 85"/>
                <a:gd name="T7" fmla="*/ 0 h 393"/>
                <a:gd name="T8" fmla="*/ 85 w 85"/>
                <a:gd name="T9" fmla="*/ 393 h 3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5" h="393">
                  <a:moveTo>
                    <a:pt x="85" y="0"/>
                  </a:moveTo>
                  <a:cubicBezTo>
                    <a:pt x="0" y="112"/>
                    <a:pt x="0" y="268"/>
                    <a:pt x="59" y="39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7" name="Line 13"/>
            <p:cNvSpPr>
              <a:spLocks noChangeShapeType="1"/>
            </p:cNvSpPr>
            <p:nvPr/>
          </p:nvSpPr>
          <p:spPr bwMode="auto">
            <a:xfrm>
              <a:off x="3984" y="1834"/>
              <a:ext cx="1" cy="11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7047" name="Group 15"/>
          <p:cNvGrpSpPr>
            <a:grpSpLocks/>
          </p:cNvGrpSpPr>
          <p:nvPr/>
        </p:nvGrpSpPr>
        <p:grpSpPr bwMode="auto">
          <a:xfrm>
            <a:off x="6227763" y="5121275"/>
            <a:ext cx="1981200" cy="1516063"/>
            <a:chOff x="3888" y="2688"/>
            <a:chExt cx="1248" cy="955"/>
          </a:xfrm>
        </p:grpSpPr>
        <p:sp>
          <p:nvSpPr>
            <p:cNvPr id="87048" name="Oval 16"/>
            <p:cNvSpPr>
              <a:spLocks noChangeArrowheads="1"/>
            </p:cNvSpPr>
            <p:nvPr/>
          </p:nvSpPr>
          <p:spPr bwMode="auto">
            <a:xfrm>
              <a:off x="4944" y="3077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>
                  <a:solidFill>
                    <a:schemeClr val="tx2"/>
                  </a:solidFill>
                </a:rPr>
                <a:t>j</a:t>
              </a:r>
              <a:endParaRPr lang="de-DE" altLang="zh-CN" baseline="30000">
                <a:solidFill>
                  <a:schemeClr val="tx2"/>
                </a:solidFill>
              </a:endParaRPr>
            </a:p>
          </p:txBody>
        </p:sp>
        <p:sp>
          <p:nvSpPr>
            <p:cNvPr id="87049" name="Line 17"/>
            <p:cNvSpPr>
              <a:spLocks noChangeShapeType="1"/>
            </p:cNvSpPr>
            <p:nvPr/>
          </p:nvSpPr>
          <p:spPr bwMode="auto">
            <a:xfrm>
              <a:off x="4080" y="2789"/>
              <a:ext cx="864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0" name="Text Box 18"/>
            <p:cNvSpPr txBox="1">
              <a:spLocks noChangeArrowheads="1"/>
            </p:cNvSpPr>
            <p:nvPr/>
          </p:nvSpPr>
          <p:spPr bwMode="auto">
            <a:xfrm>
              <a:off x="4464" y="3072"/>
              <a:ext cx="240" cy="250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762000">
                <a:spcBef>
                  <a:spcPct val="5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2000" b="1">
                  <a:solidFill>
                    <a:schemeClr val="tx2"/>
                  </a:solidFill>
                  <a:sym typeface="Symbol" pitchFamily="18" charset="2"/>
                </a:rPr>
                <a:t></a:t>
              </a:r>
              <a:endParaRPr lang="de-DE" altLang="zh-CN" sz="2400" baseline="30000">
                <a:solidFill>
                  <a:schemeClr val="tx2"/>
                </a:solidFill>
              </a:endParaRPr>
            </a:p>
          </p:txBody>
        </p:sp>
        <p:sp>
          <p:nvSpPr>
            <p:cNvPr id="87051" name="Oval 19"/>
            <p:cNvSpPr>
              <a:spLocks noChangeArrowheads="1"/>
            </p:cNvSpPr>
            <p:nvPr/>
          </p:nvSpPr>
          <p:spPr bwMode="auto">
            <a:xfrm>
              <a:off x="3888" y="2688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400" dirty="0">
                  <a:solidFill>
                    <a:schemeClr val="tx2"/>
                  </a:solidFill>
                </a:rPr>
                <a:t>i</a:t>
              </a:r>
              <a:r>
                <a:rPr lang="de-DE" altLang="zh-CN" sz="1400" b="1" baseline="-25000" dirty="0">
                  <a:solidFill>
                    <a:schemeClr val="tx2"/>
                  </a:solidFill>
                </a:rPr>
                <a:t>1</a:t>
              </a:r>
              <a:endParaRPr lang="de-DE" altLang="zh-CN" sz="1400" baseline="30000" dirty="0">
                <a:solidFill>
                  <a:schemeClr val="tx2"/>
                </a:solidFill>
              </a:endParaRPr>
            </a:p>
          </p:txBody>
        </p:sp>
        <p:sp>
          <p:nvSpPr>
            <p:cNvPr id="87052" name="Oval 20"/>
            <p:cNvSpPr>
              <a:spLocks noChangeArrowheads="1"/>
            </p:cNvSpPr>
            <p:nvPr/>
          </p:nvSpPr>
          <p:spPr bwMode="auto">
            <a:xfrm>
              <a:off x="3888" y="2981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400">
                  <a:solidFill>
                    <a:schemeClr val="tx2"/>
                  </a:solidFill>
                </a:rPr>
                <a:t>i</a:t>
              </a:r>
              <a:r>
                <a:rPr lang="de-DE" altLang="zh-CN" sz="1400" b="1" baseline="-25000">
                  <a:solidFill>
                    <a:schemeClr val="tx2"/>
                  </a:solidFill>
                </a:rPr>
                <a:t>2</a:t>
              </a:r>
              <a:endParaRPr lang="de-DE" altLang="zh-CN" sz="1400" b="1" baseline="30000">
                <a:solidFill>
                  <a:schemeClr val="tx2"/>
                </a:solidFill>
              </a:endParaRPr>
            </a:p>
          </p:txBody>
        </p:sp>
        <p:sp>
          <p:nvSpPr>
            <p:cNvPr id="87053" name="Oval 21"/>
            <p:cNvSpPr>
              <a:spLocks noChangeArrowheads="1"/>
            </p:cNvSpPr>
            <p:nvPr/>
          </p:nvSpPr>
          <p:spPr bwMode="auto">
            <a:xfrm>
              <a:off x="3904" y="3451"/>
              <a:ext cx="192" cy="19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762000">
                <a:spcBef>
                  <a:spcPct val="20000"/>
                </a:spcBef>
                <a:buClr>
                  <a:srgbClr val="009066"/>
                </a:buClr>
                <a:buFont typeface="Wingdings" pitchFamily="2" charset="2"/>
                <a:buNone/>
              </a:pPr>
              <a:r>
                <a:rPr lang="de-DE" altLang="zh-CN" sz="1400">
                  <a:solidFill>
                    <a:schemeClr val="tx2"/>
                  </a:solidFill>
                </a:rPr>
                <a:t>i</a:t>
              </a:r>
              <a:r>
                <a:rPr lang="de-DE" altLang="zh-CN" sz="1400" b="1" baseline="-25000">
                  <a:solidFill>
                    <a:schemeClr val="tx2"/>
                  </a:solidFill>
                </a:rPr>
                <a:t>n</a:t>
              </a:r>
              <a:endParaRPr lang="de-DE" altLang="zh-CN" sz="1400" baseline="30000">
                <a:solidFill>
                  <a:schemeClr val="tx2"/>
                </a:solidFill>
              </a:endParaRPr>
            </a:p>
          </p:txBody>
        </p:sp>
        <p:cxnSp>
          <p:nvCxnSpPr>
            <p:cNvPr id="87054" name="AutoShape 22"/>
            <p:cNvCxnSpPr>
              <a:cxnSpLocks noChangeShapeType="1"/>
              <a:stCxn id="87052" idx="6"/>
              <a:endCxn id="87049" idx="1"/>
            </p:cNvCxnSpPr>
            <p:nvPr/>
          </p:nvCxnSpPr>
          <p:spPr bwMode="auto">
            <a:xfrm>
              <a:off x="4080" y="3077"/>
              <a:ext cx="864" cy="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87055" name="AutoShape 23"/>
            <p:cNvCxnSpPr>
              <a:cxnSpLocks noChangeShapeType="1"/>
              <a:stCxn id="87053" idx="6"/>
              <a:endCxn id="87049" idx="1"/>
            </p:cNvCxnSpPr>
            <p:nvPr/>
          </p:nvCxnSpPr>
          <p:spPr bwMode="auto">
            <a:xfrm flipV="1">
              <a:off x="4096" y="3173"/>
              <a:ext cx="848" cy="3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</p:cxnSp>
        <p:sp>
          <p:nvSpPr>
            <p:cNvPr id="87056" name="Line 24"/>
            <p:cNvSpPr>
              <a:spLocks noChangeShapeType="1"/>
            </p:cNvSpPr>
            <p:nvPr/>
          </p:nvSpPr>
          <p:spPr bwMode="auto">
            <a:xfrm>
              <a:off x="3984" y="3269"/>
              <a:ext cx="1" cy="11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7" name="Freeform 25"/>
            <p:cNvSpPr>
              <a:spLocks/>
            </p:cNvSpPr>
            <p:nvPr/>
          </p:nvSpPr>
          <p:spPr bwMode="auto">
            <a:xfrm>
              <a:off x="4416" y="2976"/>
              <a:ext cx="94" cy="410"/>
            </a:xfrm>
            <a:custGeom>
              <a:avLst/>
              <a:gdLst>
                <a:gd name="T0" fmla="*/ 571 w 85"/>
                <a:gd name="T1" fmla="*/ 0 h 393"/>
                <a:gd name="T2" fmla="*/ 395 w 85"/>
                <a:gd name="T3" fmla="*/ 881 h 393"/>
                <a:gd name="T4" fmla="*/ 0 60000 65536"/>
                <a:gd name="T5" fmla="*/ 0 60000 65536"/>
                <a:gd name="T6" fmla="*/ 0 w 85"/>
                <a:gd name="T7" fmla="*/ 0 h 393"/>
                <a:gd name="T8" fmla="*/ 85 w 85"/>
                <a:gd name="T9" fmla="*/ 393 h 3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5" h="393">
                  <a:moveTo>
                    <a:pt x="85" y="0"/>
                  </a:moveTo>
                  <a:cubicBezTo>
                    <a:pt x="0" y="112"/>
                    <a:pt x="0" y="268"/>
                    <a:pt x="59" y="39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827585" y="1049120"/>
            <a:ext cx="3491533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因果图基本图形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2226" y="915870"/>
            <a:ext cx="599448" cy="599448"/>
            <a:chOff x="6516216" y="334289"/>
            <a:chExt cx="599448" cy="599448"/>
          </a:xfrm>
        </p:grpSpPr>
        <p:grpSp>
          <p:nvGrpSpPr>
            <p:cNvPr id="11" name="组合 10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0" name="Picture 2" descr="https://images2015.cnblogs.com/blog/311068/201606/311068-20160629142812906-361263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1"/>
            <a:ext cx="4886446" cy="38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2575" y="198695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C=Cause </a:t>
            </a:r>
            <a:r>
              <a:rPr lang="zh-CN" altLang="en-US" dirty="0"/>
              <a:t>原因 ，  </a:t>
            </a:r>
            <a:r>
              <a:rPr lang="en-US" altLang="zh-CN" dirty="0"/>
              <a:t>E=Effect </a:t>
            </a:r>
            <a:r>
              <a:rPr lang="zh-CN" altLang="en-US" dirty="0"/>
              <a:t>结果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1628801"/>
            <a:ext cx="33843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r>
              <a:rPr lang="zh-CN" altLang="en-US" b="1" dirty="0"/>
              <a:t>恒等。若原因出现，则结果出现；若原因不出现，则结果不出现。</a:t>
            </a:r>
          </a:p>
          <a:p>
            <a:r>
              <a:rPr lang="en-US" altLang="zh-CN" b="1" dirty="0"/>
              <a:t>(b)</a:t>
            </a:r>
            <a:r>
              <a:rPr lang="zh-CN" altLang="en-US" b="1" dirty="0"/>
              <a:t>非。若原因出现，则结果不出现；若原因不出现，则结果出现。</a:t>
            </a:r>
          </a:p>
          <a:p>
            <a:r>
              <a:rPr lang="en-US" altLang="zh-CN" b="1" dirty="0"/>
              <a:t>(c)</a:t>
            </a:r>
            <a:r>
              <a:rPr lang="zh-CN" altLang="en-US" b="1" dirty="0"/>
              <a:t>或。若几个原因中有一个出现，则结果出现；若几个原因均不出现，则结果不出现。</a:t>
            </a:r>
          </a:p>
          <a:p>
            <a:r>
              <a:rPr lang="en-US" altLang="zh-CN" b="1" dirty="0"/>
              <a:t>(d)</a:t>
            </a:r>
            <a:r>
              <a:rPr lang="zh-CN" altLang="en-US" b="1" dirty="0"/>
              <a:t>与。若几个原因都出现，结果才出现；若几个原因中有一个不出现，则结果不出现。</a:t>
            </a:r>
          </a:p>
          <a:p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62944" y="5145077"/>
            <a:ext cx="255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</a:t>
            </a:r>
            <a:r>
              <a:rPr lang="en-US" altLang="zh-CN" dirty="0"/>
              <a:t>-----</a:t>
            </a:r>
            <a:r>
              <a:rPr lang="en-US" altLang="zh-CN" dirty="0">
                <a:sym typeface="Wingdings" pitchFamily="2" charset="2"/>
              </a:rPr>
              <a:t>&gt;</a:t>
            </a:r>
            <a:r>
              <a:rPr lang="zh-CN" altLang="en-US" dirty="0">
                <a:sym typeface="Wingdings" pitchFamily="2" charset="2"/>
              </a:rPr>
              <a:t>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6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773983" y="1062082"/>
            <a:ext cx="255587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因果图的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约束条件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246930" y="857250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422581" y="1014935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2" name="TextBox 1"/>
          <p:cNvSpPr txBox="1"/>
          <p:nvPr/>
        </p:nvSpPr>
        <p:spPr>
          <a:xfrm>
            <a:off x="4274715" y="2059335"/>
            <a:ext cx="4104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原因</a:t>
            </a:r>
            <a:r>
              <a:rPr lang="en-US" altLang="zh-CN" sz="1600" b="1" dirty="0"/>
              <a:t>---&gt;</a:t>
            </a:r>
            <a:r>
              <a:rPr lang="zh-CN" altLang="en-US" sz="1600" b="1" dirty="0"/>
              <a:t>原因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zh-CN" altLang="en-US" sz="1600" b="1" dirty="0"/>
          </a:p>
          <a:p>
            <a:r>
              <a:rPr lang="en-US" altLang="zh-CN" sz="1600" b="1" dirty="0"/>
              <a:t>E(</a:t>
            </a:r>
            <a:r>
              <a:rPr lang="zh-CN" altLang="en-US" sz="1600" b="1" dirty="0"/>
              <a:t>互斥、排他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。</a:t>
            </a:r>
            <a:r>
              <a:rPr lang="en-US" altLang="zh-CN" sz="1600" b="1" dirty="0"/>
              <a:t>C1 C2 C3</a:t>
            </a:r>
            <a:r>
              <a:rPr lang="zh-CN" altLang="en-US" sz="1600" b="1" dirty="0"/>
              <a:t>三个原因不会同时出现，最多只有一个出现。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zh-CN" altLang="en-US" sz="1600" b="1" dirty="0"/>
          </a:p>
          <a:p>
            <a:r>
              <a:rPr lang="en-US" altLang="zh-CN" sz="1600" b="1" dirty="0"/>
              <a:t> I(</a:t>
            </a:r>
            <a:r>
              <a:rPr lang="zh-CN" altLang="en-US" sz="1600" b="1" dirty="0"/>
              <a:t>包含、或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。</a:t>
            </a:r>
            <a:r>
              <a:rPr lang="en-US" altLang="zh-CN" sz="1600" b="1" dirty="0"/>
              <a:t>C1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C2</a:t>
            </a:r>
            <a:r>
              <a:rPr lang="zh-CN" altLang="en-US" sz="1600" b="1" dirty="0"/>
              <a:t>两个原因至少有一个出现。</a:t>
            </a:r>
          </a:p>
          <a:p>
            <a:endParaRPr lang="zh-CN" altLang="en-US" sz="1600" b="1" dirty="0"/>
          </a:p>
        </p:txBody>
      </p:sp>
      <p:pic>
        <p:nvPicPr>
          <p:cNvPr id="4102" name="Picture 6" descr="http://images.cnitblog.com/blog2015/731411/201503/2212134582842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7" y="1952626"/>
            <a:ext cx="38195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mages.cnitblog.com/blog2015/731411/201503/2212141098431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1" y="3829050"/>
            <a:ext cx="36766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13410" y="1416845"/>
            <a:ext cx="514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约束条件即实际中各条件间可能存在的</a:t>
            </a:r>
            <a:r>
              <a:rPr lang="zh-CN" altLang="en-US" sz="2000" dirty="0">
                <a:solidFill>
                  <a:srgbClr val="FF0000"/>
                </a:solidFill>
              </a:rPr>
              <a:t>依赖关系</a:t>
            </a:r>
          </a:p>
        </p:txBody>
      </p:sp>
    </p:spTree>
    <p:extLst>
      <p:ext uri="{BB962C8B-B14F-4D97-AF65-F5344CB8AC3E}">
        <p14:creationId xmlns:p14="http://schemas.microsoft.com/office/powerpoint/2010/main" val="17366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076948" y="555729"/>
            <a:ext cx="255587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因果图的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约束条件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422579" y="941122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598230" y="1098807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2" name="TextBox 1"/>
          <p:cNvSpPr txBox="1"/>
          <p:nvPr/>
        </p:nvSpPr>
        <p:spPr>
          <a:xfrm>
            <a:off x="4460354" y="1586486"/>
            <a:ext cx="4104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原因</a:t>
            </a:r>
            <a:r>
              <a:rPr lang="en-US" altLang="zh-CN" sz="1600" b="1" dirty="0"/>
              <a:t>---&gt;</a:t>
            </a:r>
            <a:r>
              <a:rPr lang="zh-CN" altLang="en-US" sz="1600" b="1" dirty="0"/>
              <a:t>原因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R(</a:t>
            </a:r>
            <a:r>
              <a:rPr lang="zh-CN" altLang="en-US" sz="1600" b="1" dirty="0"/>
              <a:t>需求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。</a:t>
            </a:r>
            <a:r>
              <a:rPr lang="en-US" altLang="zh-CN" sz="1600" b="1" dirty="0"/>
              <a:t>C1</a:t>
            </a:r>
            <a:r>
              <a:rPr lang="zh-CN" altLang="en-US" sz="1600" b="1" dirty="0"/>
              <a:t>出现时</a:t>
            </a:r>
            <a:r>
              <a:rPr lang="en-US" altLang="zh-CN" sz="1600" b="1" dirty="0"/>
              <a:t>C2</a:t>
            </a:r>
            <a:r>
              <a:rPr lang="zh-CN" altLang="en-US" sz="1600" b="1" dirty="0"/>
              <a:t>必定出现。但</a:t>
            </a:r>
            <a:r>
              <a:rPr lang="en-US" altLang="zh-CN" sz="1600" b="1" dirty="0"/>
              <a:t>C1</a:t>
            </a:r>
            <a:r>
              <a:rPr lang="zh-CN" altLang="en-US" sz="1600" b="1" dirty="0"/>
              <a:t>的值与</a:t>
            </a:r>
            <a:r>
              <a:rPr lang="en-US" altLang="zh-CN" sz="1600" b="1" dirty="0"/>
              <a:t>C2</a:t>
            </a:r>
            <a:r>
              <a:rPr lang="zh-CN" altLang="en-US" sz="1600" b="1" dirty="0"/>
              <a:t>无关。</a:t>
            </a:r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zh-CN" altLang="en-US" sz="1600" b="1" dirty="0"/>
          </a:p>
          <a:p>
            <a:r>
              <a:rPr lang="en-US" altLang="zh-CN" sz="1600" b="1" dirty="0"/>
              <a:t>O(</a:t>
            </a:r>
            <a:r>
              <a:rPr lang="zh-CN" altLang="en-US" sz="1600" b="1" dirty="0"/>
              <a:t>唯一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。</a:t>
            </a:r>
            <a:r>
              <a:rPr lang="en-US" altLang="zh-CN" sz="1600" b="1" dirty="0"/>
              <a:t>C1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C2</a:t>
            </a:r>
            <a:r>
              <a:rPr lang="zh-CN" altLang="en-US" sz="1600" b="1" dirty="0"/>
              <a:t>两个原因必须有一个出现，且仅有一个出现。</a:t>
            </a:r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5122" name="Picture 2" descr="http://images.cnitblog.com/blog2015/731411/201503/2212143512589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8" y="1749425"/>
            <a:ext cx="37242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.cnitblog.com/blog2015/731411/201503/2212145965677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72434"/>
            <a:ext cx="3810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336420" y="504731"/>
            <a:ext cx="2555875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因果图的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约束条件</a:t>
            </a:r>
            <a:endParaRPr lang="en-US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422579" y="941122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598230" y="1098807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2" name="TextBox 1"/>
          <p:cNvSpPr txBox="1"/>
          <p:nvPr/>
        </p:nvSpPr>
        <p:spPr>
          <a:xfrm>
            <a:off x="4226582" y="1586487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结果</a:t>
            </a:r>
            <a:r>
              <a:rPr lang="en-US" altLang="zh-CN" sz="1600" b="1" dirty="0"/>
              <a:t>---&gt;</a:t>
            </a:r>
            <a:r>
              <a:rPr lang="zh-CN" altLang="en-US" sz="1600" b="1" dirty="0"/>
              <a:t>结果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endParaRPr lang="zh-CN" altLang="en-US" sz="1600" b="1" dirty="0"/>
          </a:p>
        </p:txBody>
      </p:sp>
      <p:pic>
        <p:nvPicPr>
          <p:cNvPr id="6146" name="Picture 2" descr="http://images.cnitblog.com/blog2015/731411/201503/2212165865622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1" y="2348880"/>
            <a:ext cx="36480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220852" y="29010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M(</a:t>
            </a:r>
            <a:r>
              <a:rPr lang="zh-CN" altLang="en-US" dirty="0"/>
              <a:t>屏蔽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/>
              <a:t>Ef1</a:t>
            </a:r>
            <a:r>
              <a:rPr lang="zh-CN" altLang="en-US" dirty="0"/>
              <a:t>出现时，</a:t>
            </a:r>
            <a:r>
              <a:rPr lang="en-US" altLang="zh-CN" dirty="0"/>
              <a:t>Ef2</a:t>
            </a:r>
            <a:r>
              <a:rPr lang="zh-CN" altLang="en-US" dirty="0"/>
              <a:t>必定不出现；</a:t>
            </a:r>
            <a:r>
              <a:rPr lang="en-US" altLang="zh-CN" dirty="0"/>
              <a:t>Ef1</a:t>
            </a:r>
            <a:r>
              <a:rPr lang="zh-CN" altLang="en-US" dirty="0"/>
              <a:t>不出现时，</a:t>
            </a:r>
            <a:r>
              <a:rPr lang="en-US" altLang="zh-CN" dirty="0"/>
              <a:t>Ef2</a:t>
            </a:r>
            <a:r>
              <a:rPr lang="zh-CN" altLang="en-US" dirty="0"/>
              <a:t>则不确定。</a:t>
            </a:r>
          </a:p>
        </p:txBody>
      </p:sp>
    </p:spTree>
    <p:extLst>
      <p:ext uri="{BB962C8B-B14F-4D97-AF65-F5344CB8AC3E}">
        <p14:creationId xmlns:p14="http://schemas.microsoft.com/office/powerpoint/2010/main" val="37519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54" y="1268760"/>
            <a:ext cx="7104062" cy="4784725"/>
          </a:xfrm>
        </p:spPr>
        <p:txBody>
          <a:bodyPr/>
          <a:lstStyle/>
          <a:p>
            <a:r>
              <a:rPr lang="zh-CN" altLang="en-US" dirty="0"/>
              <a:t>某个软件规格说明书中包含以下要求：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第一列字符必须为</a:t>
            </a:r>
            <a:r>
              <a:rPr lang="en-US" altLang="zh-CN" dirty="0"/>
              <a:t>A</a:t>
            </a:r>
            <a:r>
              <a:rPr lang="zh-CN" altLang="en-US" dirty="0"/>
              <a:t>或</a:t>
            </a:r>
            <a:r>
              <a:rPr lang="en-US" altLang="zh-CN" dirty="0"/>
              <a:t>B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第二个字符必须为一个数字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在</a:t>
            </a:r>
            <a:r>
              <a:rPr lang="en-US" altLang="zh-CN" dirty="0"/>
              <a:t>1,2</a:t>
            </a:r>
            <a:r>
              <a:rPr lang="zh-CN" altLang="en-US" dirty="0"/>
              <a:t>条件下进行文件修改</a:t>
            </a:r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如</a:t>
            </a:r>
            <a:r>
              <a:rPr lang="en-US" altLang="zh-CN" dirty="0"/>
              <a:t>1</a:t>
            </a:r>
            <a:r>
              <a:rPr lang="zh-CN" altLang="en-US" dirty="0"/>
              <a:t>不正确，输出信息</a:t>
            </a:r>
            <a:r>
              <a:rPr lang="en-US" altLang="zh-CN" dirty="0"/>
              <a:t>L</a:t>
            </a:r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如</a:t>
            </a:r>
            <a:r>
              <a:rPr lang="en-US" altLang="zh-CN" dirty="0"/>
              <a:t>2</a:t>
            </a:r>
            <a:r>
              <a:rPr lang="zh-CN" altLang="en-US" dirty="0"/>
              <a:t>不正确，输出</a:t>
            </a:r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4363179" y="1862727"/>
            <a:ext cx="4473128" cy="2204386"/>
            <a:chOff x="405332" y="2304734"/>
            <a:chExt cx="4473128" cy="22043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32" y="2304734"/>
              <a:ext cx="4473128" cy="22043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12" y="3325528"/>
              <a:ext cx="216024" cy="19708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6374" y="2963293"/>
              <a:ext cx="301732" cy="262767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4373544"/>
            <a:ext cx="7911562" cy="19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7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6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88797"/>
            <a:ext cx="7549187" cy="2030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0" y="3222698"/>
            <a:ext cx="786576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5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548062" y="401867"/>
            <a:ext cx="3491533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实例分析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2226" y="915870"/>
            <a:ext cx="599448" cy="599448"/>
            <a:chOff x="6516216" y="334289"/>
            <a:chExt cx="599448" cy="599448"/>
          </a:xfrm>
        </p:grpSpPr>
        <p:grpSp>
          <p:nvGrpSpPr>
            <p:cNvPr id="11" name="组合 10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528" y="1648568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有一个处理单价为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2.5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元的盒装饮料的自动售货机软件。</a:t>
            </a:r>
            <a:endParaRPr lang="en-US" altLang="zh-CN" b="0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若投入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2.5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元硬币，按“可乐”、“啤酒”或“奶茶”按钮，相应的饮料就送出来，若投入的是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3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元硬币，在送出饮料的同时退还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/>
              </a:rPr>
              <a:t>5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/>
              </a:rPr>
              <a:t>角硬币。</a:t>
            </a:r>
            <a:endParaRPr lang="zh-CN" altLang="en-US" sz="2400" b="1" i="0" dirty="0"/>
          </a:p>
        </p:txBody>
      </p:sp>
    </p:spTree>
    <p:extLst>
      <p:ext uri="{BB962C8B-B14F-4D97-AF65-F5344CB8AC3E}">
        <p14:creationId xmlns:p14="http://schemas.microsoft.com/office/powerpoint/2010/main" val="25584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191250" cy="590550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solidFill>
                  <a:srgbClr val="FFFF00"/>
                </a:solidFill>
              </a:rPr>
              <a:t>测试领域</a:t>
            </a:r>
            <a:endParaRPr lang="en-US" altLang="zh-CN" sz="3600">
              <a:solidFill>
                <a:srgbClr val="FFFF00"/>
              </a:solidFill>
            </a:endParaRP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2906713" y="1484313"/>
            <a:ext cx="3384550" cy="461962"/>
          </a:xfrm>
          <a:prstGeom prst="rect">
            <a:avLst/>
          </a:prstGeom>
          <a:gradFill rotWithShape="1">
            <a:gsLst>
              <a:gs pos="0">
                <a:srgbClr val="5DC5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28575">
            <a:solidFill>
              <a:srgbClr val="C0C0C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0">
                <a:latin typeface="Comic Sans MS" pitchFamily="66" charset="0"/>
                <a:cs typeface="Arial" charset="0"/>
              </a:rPr>
              <a:t>Domains under Test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4625" y="1979613"/>
            <a:ext cx="8704263" cy="993775"/>
            <a:chOff x="115" y="1200"/>
            <a:chExt cx="5483" cy="626"/>
          </a:xfrm>
        </p:grpSpPr>
        <p:sp>
          <p:nvSpPr>
            <p:cNvPr id="188421" name="Text Box 5"/>
            <p:cNvSpPr txBox="1">
              <a:spLocks noChangeArrowheads="1"/>
            </p:cNvSpPr>
            <p:nvPr/>
          </p:nvSpPr>
          <p:spPr bwMode="auto">
            <a:xfrm>
              <a:off x="115" y="1557"/>
              <a:ext cx="944" cy="252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7471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GUI</a:t>
              </a:r>
            </a:p>
          </p:txBody>
        </p:sp>
        <p:sp>
          <p:nvSpPr>
            <p:cNvPr id="188422" name="Text Box 6"/>
            <p:cNvSpPr txBox="1">
              <a:spLocks noChangeArrowheads="1"/>
            </p:cNvSpPr>
            <p:nvPr/>
          </p:nvSpPr>
          <p:spPr bwMode="auto">
            <a:xfrm>
              <a:off x="1457" y="1558"/>
              <a:ext cx="945" cy="26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7471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Logic</a:t>
              </a:r>
            </a:p>
          </p:txBody>
        </p:sp>
        <p:sp>
          <p:nvSpPr>
            <p:cNvPr id="188423" name="Text Box 7"/>
            <p:cNvSpPr txBox="1">
              <a:spLocks noChangeArrowheads="1"/>
            </p:cNvSpPr>
            <p:nvPr/>
          </p:nvSpPr>
          <p:spPr bwMode="auto">
            <a:xfrm>
              <a:off x="2800" y="1558"/>
              <a:ext cx="1455" cy="26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7471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Input Space</a:t>
              </a:r>
            </a:p>
          </p:txBody>
        </p:sp>
        <p:sp>
          <p:nvSpPr>
            <p:cNvPr id="188424" name="Text Box 8"/>
            <p:cNvSpPr txBox="1">
              <a:spLocks noChangeArrowheads="1"/>
            </p:cNvSpPr>
            <p:nvPr/>
          </p:nvSpPr>
          <p:spPr bwMode="auto">
            <a:xfrm>
              <a:off x="4653" y="1558"/>
              <a:ext cx="945" cy="268"/>
            </a:xfrm>
            <a:prstGeom prst="rect">
              <a:avLst/>
            </a:prstGeom>
            <a:gradFill rotWithShape="1">
              <a:gsLst>
                <a:gs pos="0">
                  <a:srgbClr val="FAF400"/>
                </a:gs>
                <a:gs pos="100000">
                  <a:srgbClr val="7471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Syntax</a:t>
              </a:r>
            </a:p>
          </p:txBody>
        </p:sp>
        <p:sp>
          <p:nvSpPr>
            <p:cNvPr id="23598" name="Line 9"/>
            <p:cNvSpPr>
              <a:spLocks noChangeShapeType="1"/>
            </p:cNvSpPr>
            <p:nvPr/>
          </p:nvSpPr>
          <p:spPr bwMode="auto">
            <a:xfrm>
              <a:off x="576" y="1376"/>
              <a:ext cx="4556" cy="0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Line 10"/>
            <p:cNvSpPr>
              <a:spLocks noChangeShapeType="1"/>
            </p:cNvSpPr>
            <p:nvPr/>
          </p:nvSpPr>
          <p:spPr bwMode="auto">
            <a:xfrm>
              <a:off x="587" y="1376"/>
              <a:ext cx="0" cy="17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Line 11"/>
            <p:cNvSpPr>
              <a:spLocks noChangeShapeType="1"/>
            </p:cNvSpPr>
            <p:nvPr/>
          </p:nvSpPr>
          <p:spPr bwMode="auto">
            <a:xfrm>
              <a:off x="1930" y="1376"/>
              <a:ext cx="0" cy="17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1" name="Line 12"/>
            <p:cNvSpPr>
              <a:spLocks noChangeShapeType="1"/>
            </p:cNvSpPr>
            <p:nvPr/>
          </p:nvSpPr>
          <p:spPr bwMode="auto">
            <a:xfrm>
              <a:off x="3527" y="1368"/>
              <a:ext cx="0" cy="17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Line 13"/>
            <p:cNvSpPr>
              <a:spLocks noChangeShapeType="1"/>
            </p:cNvSpPr>
            <p:nvPr/>
          </p:nvSpPr>
          <p:spPr bwMode="auto">
            <a:xfrm>
              <a:off x="2867" y="1200"/>
              <a:ext cx="0" cy="17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Line 14"/>
            <p:cNvSpPr>
              <a:spLocks noChangeShapeType="1"/>
            </p:cNvSpPr>
            <p:nvPr/>
          </p:nvSpPr>
          <p:spPr bwMode="auto">
            <a:xfrm>
              <a:off x="5126" y="1368"/>
              <a:ext cx="0" cy="17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-7938" y="2960688"/>
            <a:ext cx="3973513" cy="3070225"/>
            <a:chOff x="104" y="1826"/>
            <a:chExt cx="2503" cy="2134"/>
          </a:xfrm>
        </p:grpSpPr>
        <p:sp>
          <p:nvSpPr>
            <p:cNvPr id="23582" name="AutoShape 16"/>
            <p:cNvSpPr>
              <a:spLocks noChangeArrowheads="1"/>
            </p:cNvSpPr>
            <p:nvPr/>
          </p:nvSpPr>
          <p:spPr bwMode="auto">
            <a:xfrm>
              <a:off x="104" y="3228"/>
              <a:ext cx="2503" cy="732"/>
            </a:xfrm>
            <a:prstGeom prst="roundRect">
              <a:avLst>
                <a:gd name="adj" fmla="val 16667"/>
              </a:avLst>
            </a:prstGeom>
            <a:solidFill>
              <a:srgbClr val="4A7210"/>
            </a:solidFill>
            <a:ln w="12700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 sz="16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188433" name="Text Box 17"/>
            <p:cNvSpPr txBox="1">
              <a:spLocks noChangeArrowheads="1"/>
            </p:cNvSpPr>
            <p:nvPr/>
          </p:nvSpPr>
          <p:spPr bwMode="auto">
            <a:xfrm>
              <a:off x="1652" y="3654"/>
              <a:ext cx="812" cy="254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Use cases</a:t>
              </a:r>
            </a:p>
          </p:txBody>
        </p:sp>
        <p:sp>
          <p:nvSpPr>
            <p:cNvPr id="188434" name="Text Box 18"/>
            <p:cNvSpPr txBox="1">
              <a:spLocks noChangeArrowheads="1"/>
            </p:cNvSpPr>
            <p:nvPr/>
          </p:nvSpPr>
          <p:spPr bwMode="auto">
            <a:xfrm>
              <a:off x="1233" y="3302"/>
              <a:ext cx="668" cy="254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Specs</a:t>
              </a:r>
            </a:p>
          </p:txBody>
        </p:sp>
        <p:sp>
          <p:nvSpPr>
            <p:cNvPr id="188435" name="Text Box 19"/>
            <p:cNvSpPr txBox="1">
              <a:spLocks noChangeArrowheads="1"/>
            </p:cNvSpPr>
            <p:nvPr/>
          </p:nvSpPr>
          <p:spPr bwMode="auto">
            <a:xfrm>
              <a:off x="724" y="3654"/>
              <a:ext cx="620" cy="254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Design</a:t>
              </a:r>
            </a:p>
          </p:txBody>
        </p:sp>
        <p:sp>
          <p:nvSpPr>
            <p:cNvPr id="188436" name="Text Box 20"/>
            <p:cNvSpPr txBox="1">
              <a:spLocks noChangeArrowheads="1"/>
            </p:cNvSpPr>
            <p:nvPr/>
          </p:nvSpPr>
          <p:spPr bwMode="auto">
            <a:xfrm>
              <a:off x="197" y="3310"/>
              <a:ext cx="668" cy="254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Source</a:t>
              </a:r>
            </a:p>
          </p:txBody>
        </p:sp>
        <p:sp>
          <p:nvSpPr>
            <p:cNvPr id="23587" name="Line 21"/>
            <p:cNvSpPr>
              <a:spLocks noChangeShapeType="1"/>
            </p:cNvSpPr>
            <p:nvPr/>
          </p:nvSpPr>
          <p:spPr bwMode="auto">
            <a:xfrm>
              <a:off x="502" y="3064"/>
              <a:ext cx="1612" cy="0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8" name="Line 22"/>
            <p:cNvSpPr>
              <a:spLocks noChangeShapeType="1"/>
            </p:cNvSpPr>
            <p:nvPr/>
          </p:nvSpPr>
          <p:spPr bwMode="auto">
            <a:xfrm>
              <a:off x="681" y="1826"/>
              <a:ext cx="0" cy="1243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Line 23"/>
            <p:cNvSpPr>
              <a:spLocks noChangeShapeType="1"/>
            </p:cNvSpPr>
            <p:nvPr/>
          </p:nvSpPr>
          <p:spPr bwMode="auto">
            <a:xfrm flipV="1">
              <a:off x="512" y="3064"/>
              <a:ext cx="0" cy="23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Line 24"/>
            <p:cNvSpPr>
              <a:spLocks noChangeShapeType="1"/>
            </p:cNvSpPr>
            <p:nvPr/>
          </p:nvSpPr>
          <p:spPr bwMode="auto">
            <a:xfrm flipV="1">
              <a:off x="1584" y="3064"/>
              <a:ext cx="0" cy="23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Line 25"/>
            <p:cNvSpPr>
              <a:spLocks noChangeShapeType="1"/>
            </p:cNvSpPr>
            <p:nvPr/>
          </p:nvSpPr>
          <p:spPr bwMode="auto">
            <a:xfrm flipV="1">
              <a:off x="1044" y="3056"/>
              <a:ext cx="0" cy="65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Line 26"/>
            <p:cNvSpPr>
              <a:spLocks noChangeShapeType="1"/>
            </p:cNvSpPr>
            <p:nvPr/>
          </p:nvSpPr>
          <p:spPr bwMode="auto">
            <a:xfrm flipV="1">
              <a:off x="2108" y="3064"/>
              <a:ext cx="0" cy="65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Text Box 27"/>
            <p:cNvSpPr txBox="1">
              <a:spLocks noChangeArrowheads="1"/>
            </p:cNvSpPr>
            <p:nvPr/>
          </p:nvSpPr>
          <p:spPr bwMode="auto">
            <a:xfrm>
              <a:off x="722" y="2227"/>
              <a:ext cx="786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>
                  <a:solidFill>
                    <a:srgbClr val="C0C0C4"/>
                  </a:solidFill>
                  <a:latin typeface="Comic Sans MS" pitchFamily="66" charset="0"/>
                  <a:cs typeface="Arial" charset="0"/>
                </a:rPr>
                <a:t>Applied to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379663" y="2982913"/>
            <a:ext cx="3089275" cy="1506537"/>
            <a:chOff x="1504" y="1832"/>
            <a:chExt cx="1946" cy="1109"/>
          </a:xfrm>
        </p:grpSpPr>
        <p:sp>
          <p:nvSpPr>
            <p:cNvPr id="23571" name="AutoShape 29"/>
            <p:cNvSpPr>
              <a:spLocks noChangeArrowheads="1"/>
            </p:cNvSpPr>
            <p:nvPr/>
          </p:nvSpPr>
          <p:spPr bwMode="auto">
            <a:xfrm>
              <a:off x="1504" y="2201"/>
              <a:ext cx="1946" cy="740"/>
            </a:xfrm>
            <a:prstGeom prst="roundRect">
              <a:avLst>
                <a:gd name="adj" fmla="val 16667"/>
              </a:avLst>
            </a:prstGeom>
            <a:solidFill>
              <a:srgbClr val="4A7210"/>
            </a:solidFill>
            <a:ln w="12700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 sz="16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188446" name="Text Box 30"/>
            <p:cNvSpPr txBox="1">
              <a:spLocks noChangeArrowheads="1"/>
            </p:cNvSpPr>
            <p:nvPr/>
          </p:nvSpPr>
          <p:spPr bwMode="auto">
            <a:xfrm>
              <a:off x="2871" y="2609"/>
              <a:ext cx="488" cy="269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DNF</a:t>
              </a:r>
            </a:p>
          </p:txBody>
        </p:sp>
        <p:sp>
          <p:nvSpPr>
            <p:cNvPr id="188447" name="Text Box 31"/>
            <p:cNvSpPr txBox="1">
              <a:spLocks noChangeArrowheads="1"/>
            </p:cNvSpPr>
            <p:nvPr/>
          </p:nvSpPr>
          <p:spPr bwMode="auto">
            <a:xfrm>
              <a:off x="1948" y="2604"/>
              <a:ext cx="575" cy="269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Specs</a:t>
              </a:r>
            </a:p>
          </p:txBody>
        </p:sp>
        <p:sp>
          <p:nvSpPr>
            <p:cNvPr id="188448" name="Text Box 32"/>
            <p:cNvSpPr txBox="1">
              <a:spLocks noChangeArrowheads="1"/>
            </p:cNvSpPr>
            <p:nvPr/>
          </p:nvSpPr>
          <p:spPr bwMode="auto">
            <a:xfrm>
              <a:off x="2467" y="2255"/>
              <a:ext cx="523" cy="269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FSMs</a:t>
              </a:r>
            </a:p>
          </p:txBody>
        </p:sp>
        <p:sp>
          <p:nvSpPr>
            <p:cNvPr id="188449" name="Text Box 33"/>
            <p:cNvSpPr txBox="1">
              <a:spLocks noChangeArrowheads="1"/>
            </p:cNvSpPr>
            <p:nvPr/>
          </p:nvSpPr>
          <p:spPr bwMode="auto">
            <a:xfrm>
              <a:off x="1601" y="2268"/>
              <a:ext cx="569" cy="269"/>
            </a:xfrm>
            <a:prstGeom prst="rect">
              <a:avLst/>
            </a:prstGeom>
            <a:solidFill>
              <a:srgbClr val="C0C0C4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 lIns="54000" rIns="5400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Source</a:t>
              </a:r>
            </a:p>
          </p:txBody>
        </p:sp>
        <p:sp>
          <p:nvSpPr>
            <p:cNvPr id="23576" name="Line 34"/>
            <p:cNvSpPr>
              <a:spLocks noChangeShapeType="1"/>
            </p:cNvSpPr>
            <p:nvPr/>
          </p:nvSpPr>
          <p:spPr bwMode="auto">
            <a:xfrm>
              <a:off x="1727" y="1832"/>
              <a:ext cx="0" cy="19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Line 35"/>
            <p:cNvSpPr>
              <a:spLocks noChangeShapeType="1"/>
            </p:cNvSpPr>
            <p:nvPr/>
          </p:nvSpPr>
          <p:spPr bwMode="auto">
            <a:xfrm>
              <a:off x="1721" y="2022"/>
              <a:ext cx="1401" cy="0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Line 36"/>
            <p:cNvSpPr>
              <a:spLocks noChangeShapeType="1"/>
            </p:cNvSpPr>
            <p:nvPr/>
          </p:nvSpPr>
          <p:spPr bwMode="auto">
            <a:xfrm flipV="1">
              <a:off x="1890" y="2022"/>
              <a:ext cx="0" cy="23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Line 37"/>
            <p:cNvSpPr>
              <a:spLocks noChangeShapeType="1"/>
            </p:cNvSpPr>
            <p:nvPr/>
          </p:nvSpPr>
          <p:spPr bwMode="auto">
            <a:xfrm flipV="1">
              <a:off x="2717" y="2022"/>
              <a:ext cx="0" cy="23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Line 38"/>
            <p:cNvSpPr>
              <a:spLocks noChangeShapeType="1"/>
            </p:cNvSpPr>
            <p:nvPr/>
          </p:nvSpPr>
          <p:spPr bwMode="auto">
            <a:xfrm flipV="1">
              <a:off x="2284" y="2028"/>
              <a:ext cx="0" cy="65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Line 39"/>
            <p:cNvSpPr>
              <a:spLocks noChangeShapeType="1"/>
            </p:cNvSpPr>
            <p:nvPr/>
          </p:nvSpPr>
          <p:spPr bwMode="auto">
            <a:xfrm flipV="1">
              <a:off x="3112" y="2022"/>
              <a:ext cx="0" cy="65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4962525" y="2974975"/>
            <a:ext cx="4002088" cy="3108325"/>
            <a:chOff x="3131" y="1827"/>
            <a:chExt cx="2521" cy="2150"/>
          </a:xfrm>
        </p:grpSpPr>
        <p:sp>
          <p:nvSpPr>
            <p:cNvPr id="23560" name="AutoShape 42"/>
            <p:cNvSpPr>
              <a:spLocks noChangeArrowheads="1"/>
            </p:cNvSpPr>
            <p:nvPr/>
          </p:nvSpPr>
          <p:spPr bwMode="auto">
            <a:xfrm>
              <a:off x="3131" y="3181"/>
              <a:ext cx="2521" cy="796"/>
            </a:xfrm>
            <a:prstGeom prst="roundRect">
              <a:avLst>
                <a:gd name="adj" fmla="val 16667"/>
              </a:avLst>
            </a:prstGeom>
            <a:solidFill>
              <a:srgbClr val="4A7210"/>
            </a:solidFill>
            <a:ln w="12700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 sz="16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188459" name="Text Box 43"/>
            <p:cNvSpPr txBox="1">
              <a:spLocks noChangeArrowheads="1"/>
            </p:cNvSpPr>
            <p:nvPr/>
          </p:nvSpPr>
          <p:spPr bwMode="auto">
            <a:xfrm>
              <a:off x="4911" y="3642"/>
              <a:ext cx="670" cy="253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Input</a:t>
              </a:r>
            </a:p>
          </p:txBody>
        </p:sp>
        <p:sp>
          <p:nvSpPr>
            <p:cNvPr id="188460" name="Text Box 44"/>
            <p:cNvSpPr txBox="1">
              <a:spLocks noChangeArrowheads="1"/>
            </p:cNvSpPr>
            <p:nvPr/>
          </p:nvSpPr>
          <p:spPr bwMode="auto">
            <a:xfrm>
              <a:off x="4510" y="3264"/>
              <a:ext cx="670" cy="253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Models</a:t>
              </a:r>
            </a:p>
          </p:txBody>
        </p:sp>
        <p:sp>
          <p:nvSpPr>
            <p:cNvPr id="188461" name="Text Box 45"/>
            <p:cNvSpPr txBox="1">
              <a:spLocks noChangeArrowheads="1"/>
            </p:cNvSpPr>
            <p:nvPr/>
          </p:nvSpPr>
          <p:spPr bwMode="auto">
            <a:xfrm>
              <a:off x="3758" y="3650"/>
              <a:ext cx="1006" cy="254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Integration</a:t>
              </a:r>
            </a:p>
          </p:txBody>
        </p:sp>
        <p:sp>
          <p:nvSpPr>
            <p:cNvPr id="188462" name="Text Box 46"/>
            <p:cNvSpPr txBox="1">
              <a:spLocks noChangeArrowheads="1"/>
            </p:cNvSpPr>
            <p:nvPr/>
          </p:nvSpPr>
          <p:spPr bwMode="auto">
            <a:xfrm>
              <a:off x="3354" y="3262"/>
              <a:ext cx="670" cy="253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C0C0C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  <a:cs typeface="Arial" charset="0"/>
                </a:rPr>
                <a:t>Source</a:t>
              </a:r>
            </a:p>
          </p:txBody>
        </p:sp>
        <p:sp>
          <p:nvSpPr>
            <p:cNvPr id="23565" name="Line 47"/>
            <p:cNvSpPr>
              <a:spLocks noChangeShapeType="1"/>
            </p:cNvSpPr>
            <p:nvPr/>
          </p:nvSpPr>
          <p:spPr bwMode="auto">
            <a:xfrm>
              <a:off x="3712" y="3011"/>
              <a:ext cx="1560" cy="0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Line 48"/>
            <p:cNvSpPr>
              <a:spLocks noChangeShapeType="1"/>
            </p:cNvSpPr>
            <p:nvPr/>
          </p:nvSpPr>
          <p:spPr bwMode="auto">
            <a:xfrm flipV="1">
              <a:off x="3713" y="3011"/>
              <a:ext cx="0" cy="247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Line 49"/>
            <p:cNvSpPr>
              <a:spLocks noChangeShapeType="1"/>
            </p:cNvSpPr>
            <p:nvPr/>
          </p:nvSpPr>
          <p:spPr bwMode="auto">
            <a:xfrm flipV="1">
              <a:off x="4845" y="3011"/>
              <a:ext cx="0" cy="251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Line 50"/>
            <p:cNvSpPr>
              <a:spLocks noChangeShapeType="1"/>
            </p:cNvSpPr>
            <p:nvPr/>
          </p:nvSpPr>
          <p:spPr bwMode="auto">
            <a:xfrm flipV="1">
              <a:off x="4277" y="3001"/>
              <a:ext cx="0" cy="659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Line 51"/>
            <p:cNvSpPr>
              <a:spLocks noChangeShapeType="1"/>
            </p:cNvSpPr>
            <p:nvPr/>
          </p:nvSpPr>
          <p:spPr bwMode="auto">
            <a:xfrm flipV="1">
              <a:off x="5262" y="3011"/>
              <a:ext cx="0" cy="655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Line 52"/>
            <p:cNvSpPr>
              <a:spLocks noChangeShapeType="1"/>
            </p:cNvSpPr>
            <p:nvPr/>
          </p:nvSpPr>
          <p:spPr bwMode="auto">
            <a:xfrm>
              <a:off x="5105" y="1827"/>
              <a:ext cx="0" cy="1177"/>
            </a:xfrm>
            <a:prstGeom prst="line">
              <a:avLst/>
            </a:prstGeom>
            <a:noFill/>
            <a:ln w="28575">
              <a:solidFill>
                <a:srgbClr val="C0C0C4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59" name="Rectangle 52"/>
          <p:cNvSpPr>
            <a:spLocks noChangeArrowheads="1"/>
          </p:cNvSpPr>
          <p:nvPr/>
        </p:nvSpPr>
        <p:spPr bwMode="auto">
          <a:xfrm>
            <a:off x="1403350" y="6165850"/>
            <a:ext cx="6707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787763"/>
                </a:solidFill>
              </a:rPr>
              <a:t>DNF: Disjunctive Normal Form(</a:t>
            </a:r>
            <a:r>
              <a:rPr lang="zh-CN" altLang="en-US" sz="1600">
                <a:solidFill>
                  <a:srgbClr val="787763"/>
                </a:solidFill>
              </a:rPr>
              <a:t>析取范式</a:t>
            </a:r>
            <a:r>
              <a:rPr lang="en-US" altLang="zh-CN" sz="1600">
                <a:solidFill>
                  <a:srgbClr val="787763"/>
                </a:solidFill>
              </a:rPr>
              <a:t>)   </a:t>
            </a:r>
            <a:r>
              <a:rPr lang="en-US" altLang="zh-CN">
                <a:solidFill>
                  <a:srgbClr val="787763"/>
                </a:solidFill>
              </a:rPr>
              <a:t> </a:t>
            </a:r>
            <a:r>
              <a:rPr lang="en-US" altLang="zh-CN" sz="1600">
                <a:solidFill>
                  <a:srgbClr val="787763"/>
                </a:solidFill>
              </a:rPr>
              <a:t>FSM: Finite Status Machine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2066183" y="367123"/>
            <a:ext cx="3491533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实例分析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12226" y="915870"/>
            <a:ext cx="599448" cy="599448"/>
            <a:chOff x="6516216" y="334289"/>
            <a:chExt cx="599448" cy="599448"/>
          </a:xfrm>
        </p:grpSpPr>
        <p:grpSp>
          <p:nvGrpSpPr>
            <p:cNvPr id="11" name="组合 10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12182" y="2829129"/>
            <a:ext cx="780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）确定软件规格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需求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)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中的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原因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结果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，给每个结果原因加上标示符</a:t>
            </a:r>
            <a:endParaRPr lang="zh-CN" altLang="en-US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3904304" y="3284984"/>
            <a:ext cx="0" cy="2250440"/>
          </a:xfrm>
          <a:prstGeom prst="line">
            <a:avLst/>
          </a:prstGeom>
          <a:ln w="1174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6E2049E-B064-4AD6-AA7C-BB7C1A8E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347"/>
            <a:ext cx="9144000" cy="30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620142" y="1049120"/>
            <a:ext cx="3491533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563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实例分析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646025" y="516602"/>
            <a:ext cx="599448" cy="599448"/>
            <a:chOff x="6516216" y="334289"/>
            <a:chExt cx="599448" cy="599448"/>
          </a:xfrm>
        </p:grpSpPr>
        <p:grpSp>
          <p:nvGrpSpPr>
            <p:cNvPr id="11" name="组合 10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50799" y="1489763"/>
            <a:ext cx="5776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）确定</a:t>
            </a:r>
            <a:r>
              <a:rPr lang="zh-CN" altLang="en-US" b="1" u="sng" dirty="0">
                <a:latin typeface="黑体" pitchFamily="49" charset="-122"/>
                <a:ea typeface="黑体" pitchFamily="49" charset="-122"/>
              </a:rPr>
              <a:t>原因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b="1" u="sng" dirty="0">
                <a:latin typeface="黑体" pitchFamily="49" charset="-122"/>
                <a:ea typeface="黑体" pitchFamily="49" charset="-122"/>
              </a:rPr>
              <a:t>结果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逻辑关系</a:t>
            </a:r>
          </a:p>
          <a:p>
            <a:endParaRPr lang="zh-CN" altLang="en-US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F4EEF-08F0-494C-A516-F7B3F9A2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" y="2348880"/>
            <a:ext cx="9144000" cy="37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4413-26DF-4DEE-8F16-7DE98DD2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1BED1-D48A-4948-AF69-6AE0BA654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9F2721-8343-4549-A950-7C58E845A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06DD34-87B3-48A9-BA6E-0EB13BF5B52F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16E03D-BB51-4D3C-8115-D5CA16C8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798"/>
            <a:ext cx="9144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60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B0F78-F8AC-4D39-AABE-DE1D61B8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A29069-F31C-4885-9390-11B23B17D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244C12-524E-4C64-8B66-9AAE55671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06DD34-87B3-48A9-BA6E-0EB13BF5B52F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2A7075-C86C-4EC8-AB37-064055FB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733"/>
            <a:ext cx="9144000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7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1">
            <a:off x="213965" y="141922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0" y="138112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246930" y="857250"/>
            <a:ext cx="645364" cy="6453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422581" y="1014935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555776" y="4414676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3569612" y="4414676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4499992" y="4455063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6516216" y="4455063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7596336" y="4455062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8460432" y="4455062"/>
            <a:ext cx="0" cy="81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60F757A-88F8-4D87-BBE7-521747F93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144"/>
            <a:ext cx="9144000" cy="30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6375" y="260350"/>
            <a:ext cx="6119813" cy="7651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n-lt"/>
              </a:rPr>
              <a:t>3.3.3 </a:t>
            </a:r>
            <a:r>
              <a:rPr lang="zh-CN" altLang="en-US" sz="3200" dirty="0">
                <a:solidFill>
                  <a:srgbClr val="FFFF00"/>
                </a:solidFill>
                <a:latin typeface="+mn-lt"/>
              </a:rPr>
              <a:t>两两组合（</a:t>
            </a:r>
            <a:r>
              <a:rPr lang="en-US" altLang="zh-CN" sz="3200" dirty="0">
                <a:solidFill>
                  <a:srgbClr val="FFFF00"/>
                </a:solidFill>
              </a:rPr>
              <a:t>Pairwise</a:t>
            </a:r>
            <a:r>
              <a:rPr lang="zh-CN" altLang="en-US" sz="3200" dirty="0">
                <a:solidFill>
                  <a:srgbClr val="FFFF00"/>
                </a:solidFill>
                <a:latin typeface="+mn-lt"/>
              </a:rPr>
              <a:t>）方法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1196400"/>
            <a:ext cx="8153400" cy="58061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背景：</a:t>
            </a:r>
            <a:endParaRPr lang="en-US" altLang="zh-CN" sz="2000" i="0" dirty="0">
              <a:latin typeface="+mn-lt"/>
            </a:endParaRP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输入条件有多个取值</a:t>
            </a:r>
            <a:endParaRPr lang="en-US" altLang="zh-CN" sz="2000" i="0" dirty="0">
              <a:latin typeface="+mn-lt"/>
            </a:endParaRP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输入条件和其取值多，实现覆盖全部组合测试不现实</a:t>
            </a:r>
            <a:endParaRPr lang="en-US" altLang="zh-CN" sz="2000" i="0" dirty="0">
              <a:latin typeface="+mn-lt"/>
            </a:endParaRPr>
          </a:p>
          <a:p>
            <a:pPr marL="800100" lvl="1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需减少输入条件的组合数，降低工作量</a:t>
            </a:r>
            <a:endParaRPr lang="en-US" altLang="zh-CN" sz="2000" i="0" dirty="0">
              <a:latin typeface="+mn-lt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大部分缺陷是在</a:t>
            </a:r>
            <a:r>
              <a:rPr lang="zh-CN" altLang="en-US" sz="2000" i="0" dirty="0">
                <a:solidFill>
                  <a:srgbClr val="FF0000"/>
                </a:solidFill>
                <a:latin typeface="+mn-lt"/>
              </a:rPr>
              <a:t>两个变量取值冲突</a:t>
            </a:r>
            <a:r>
              <a:rPr lang="zh-CN" altLang="en-US" sz="2000" i="0" dirty="0">
                <a:latin typeface="+mn-lt"/>
              </a:rPr>
              <a:t>的测试时被发现的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不仅仅是在所有的组合情况下才会发现所有的测试缺陷</a:t>
            </a:r>
            <a:endParaRPr lang="en-US" altLang="zh-CN" sz="2000" i="0" dirty="0">
              <a:latin typeface="+mn-lt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研究显示：成对覆盖测试可达到模块覆盖率</a:t>
            </a:r>
            <a:r>
              <a:rPr lang="en-US" altLang="zh-CN" sz="2000" i="0" dirty="0">
                <a:latin typeface="+mn-lt"/>
              </a:rPr>
              <a:t>93.5%</a:t>
            </a:r>
            <a:r>
              <a:rPr lang="zh-CN" altLang="en-US" sz="2000" i="0" dirty="0">
                <a:latin typeface="+mn-lt"/>
              </a:rPr>
              <a:t>，判断覆盖率</a:t>
            </a:r>
            <a:r>
              <a:rPr lang="en-US" altLang="zh-CN" sz="2000" i="0" dirty="0">
                <a:latin typeface="+mn-lt"/>
              </a:rPr>
              <a:t>83%</a:t>
            </a:r>
            <a:r>
              <a:rPr lang="zh-CN" altLang="en-US" sz="2000" i="0" dirty="0">
                <a:latin typeface="+mn-lt"/>
              </a:rPr>
              <a:t>，可满足测试要求</a:t>
            </a:r>
            <a:endParaRPr lang="en-US" altLang="zh-CN" sz="2000" i="0" dirty="0">
              <a:latin typeface="+mn-lt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三三组合，四四组合虽然可提高覆盖率，但是会增加测试工作量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这个是“</a:t>
            </a:r>
            <a:r>
              <a:rPr lang="en-US" altLang="zh-CN" sz="2000" i="0" dirty="0" err="1">
                <a:latin typeface="+mn-lt"/>
              </a:rPr>
              <a:t>Pairwise</a:t>
            </a:r>
            <a:r>
              <a:rPr lang="en-US" altLang="zh-CN" sz="2000" i="0" dirty="0">
                <a:latin typeface="+mn-lt"/>
              </a:rPr>
              <a:t> Testing”</a:t>
            </a:r>
            <a:r>
              <a:rPr lang="zh-CN" altLang="en-US" sz="2000" i="0" dirty="0">
                <a:latin typeface="+mn-lt"/>
              </a:rPr>
              <a:t>基本原理，不要测试所有的组合，测试所有的“</a:t>
            </a:r>
            <a:r>
              <a:rPr lang="en-US" altLang="zh-CN" sz="2000" i="0" dirty="0" err="1">
                <a:latin typeface="+mn-lt"/>
              </a:rPr>
              <a:t>Pairwise</a:t>
            </a:r>
            <a:r>
              <a:rPr lang="en-US" altLang="zh-CN" sz="2000" i="0" dirty="0">
                <a:latin typeface="+mn-lt"/>
              </a:rPr>
              <a:t> ”</a:t>
            </a:r>
            <a:r>
              <a:rPr lang="zh-CN" altLang="en-US" sz="2000" i="0" dirty="0">
                <a:latin typeface="+mn-lt"/>
              </a:rPr>
              <a:t>即可 ，组合的选择自动方式</a:t>
            </a:r>
            <a:endParaRPr lang="en-US" altLang="zh-CN" sz="2000" i="0" dirty="0">
              <a:latin typeface="+mn-lt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zh-CN" altLang="en-US" sz="2000" i="0" dirty="0">
                <a:latin typeface="+mn-lt"/>
              </a:rPr>
              <a:t>例：见</a:t>
            </a:r>
            <a:r>
              <a:rPr lang="en-US" altLang="zh-CN" sz="2000" i="0" dirty="0">
                <a:latin typeface="+mn-lt"/>
              </a:rPr>
              <a:t>P47,</a:t>
            </a:r>
            <a:r>
              <a:rPr lang="zh-CN" altLang="en-US" sz="2000" i="0" dirty="0">
                <a:latin typeface="+mn-lt"/>
              </a:rPr>
              <a:t>表</a:t>
            </a:r>
            <a:r>
              <a:rPr lang="en-US" altLang="zh-CN" sz="2000" i="0" dirty="0">
                <a:latin typeface="+mn-lt"/>
              </a:rPr>
              <a:t>3-10</a:t>
            </a:r>
            <a:endParaRPr lang="zh-CN" altLang="en-US" sz="2000" i="0" dirty="0">
              <a:latin typeface="+mn-lt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2000" i="0" dirty="0">
              <a:latin typeface="+mn-lt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1" y="141479"/>
            <a:ext cx="813435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8" y="2048162"/>
            <a:ext cx="8740303" cy="371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31" y="2447745"/>
            <a:ext cx="8186315" cy="42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1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2" y="1403351"/>
            <a:ext cx="87725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0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813" y="188913"/>
            <a:ext cx="6275387" cy="7651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 err="1">
                <a:solidFill>
                  <a:srgbClr val="FFFF00"/>
                </a:solidFill>
                <a:latin typeface="+mn-lt"/>
              </a:rPr>
              <a:t>Pairwise</a:t>
            </a:r>
            <a:r>
              <a:rPr lang="zh-CN" altLang="en-US" sz="3200" dirty="0">
                <a:solidFill>
                  <a:srgbClr val="FFFF00"/>
                </a:solidFill>
                <a:latin typeface="+mn-lt"/>
              </a:rPr>
              <a:t>测试工具</a:t>
            </a:r>
          </a:p>
        </p:txBody>
      </p:sp>
      <p:pic>
        <p:nvPicPr>
          <p:cNvPr id="96258" name="图片 3" descr="temp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447" y="1624013"/>
            <a:ext cx="6840760" cy="523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9" name="矩形 4"/>
          <p:cNvSpPr>
            <a:spLocks noChangeArrowheads="1"/>
          </p:cNvSpPr>
          <p:nvPr/>
        </p:nvSpPr>
        <p:spPr bwMode="auto">
          <a:xfrm>
            <a:off x="4279900" y="1162884"/>
            <a:ext cx="3543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http://www.pairwise.org/tools.asp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496" y="116185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这些工具可自动生成测试的两两组合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613" y="260350"/>
            <a:ext cx="4716462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3.3.4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正交实验法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0288" y="1895475"/>
            <a:ext cx="6478587" cy="2111375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确定影响功能的因子与状态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选择一个合适的正交表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：选择一个测试次数最少，最适合的正交表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利用正交表构造测试数据集</a:t>
            </a:r>
            <a:endParaRPr lang="zh-CN" altLang="en-US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sp>
        <p:nvSpPr>
          <p:cNvPr id="97283" name="Rectangle 4"/>
          <p:cNvSpPr>
            <a:spLocks noChangeArrowheads="1"/>
          </p:cNvSpPr>
          <p:nvPr/>
        </p:nvSpPr>
        <p:spPr bwMode="auto">
          <a:xfrm>
            <a:off x="1042988" y="4508500"/>
            <a:ext cx="73929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dirty="0"/>
              <a:t>参考</a:t>
            </a:r>
            <a:endParaRPr lang="en-US" altLang="zh-CN" sz="2400" dirty="0"/>
          </a:p>
          <a:p>
            <a:r>
              <a:rPr lang="en-US" altLang="zh-CN" sz="2400" u="sng" dirty="0">
                <a:hlinkClick r:id="rId3"/>
              </a:rPr>
              <a:t>http://www.math.hkbu.edu.hk/UniformDesign</a:t>
            </a:r>
            <a:endParaRPr lang="en-US" altLang="zh-CN" sz="2400" dirty="0"/>
          </a:p>
          <a:p>
            <a:r>
              <a:rPr lang="en-US" altLang="zh-CN" sz="2400" u="sng" dirty="0">
                <a:hlinkClick r:id="rId4"/>
              </a:rPr>
              <a:t>http://www.research.att.com/~njas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250" y="366713"/>
            <a:ext cx="5953125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测试方法</a:t>
            </a:r>
            <a:endParaRPr kumimoji="1" lang="zh-CN" altLang="en-US" dirty="0"/>
          </a:p>
        </p:txBody>
      </p:sp>
      <p:sp>
        <p:nvSpPr>
          <p:cNvPr id="25602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1E326A-9170-4A56-AAD0-27AE16650AF5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pic>
        <p:nvPicPr>
          <p:cNvPr id="25603" name="图片 4" descr="屏幕快照 2014-03-12 下午10.52.2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060575"/>
            <a:ext cx="8737600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651500" y="2636838"/>
            <a:ext cx="996950" cy="59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IDBT</a:t>
            </a:r>
            <a:endParaRPr lang="zh-CN" altLang="en-US" sz="2800" i="0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7538" y="3068638"/>
            <a:ext cx="896937" cy="59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8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CBT</a:t>
            </a:r>
            <a:endParaRPr lang="zh-CN" altLang="en-US" sz="2800" i="0" dirty="0">
              <a:solidFill>
                <a:srgbClr val="8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538" y="3429000"/>
            <a:ext cx="857250" cy="595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FBT</a:t>
            </a:r>
            <a:endParaRPr lang="zh-CN" altLang="en-US" sz="2800" i="0" dirty="0">
              <a:solidFill>
                <a:srgbClr val="FF66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00563" y="3860800"/>
            <a:ext cx="895350" cy="595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008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UBT</a:t>
            </a:r>
            <a:endParaRPr lang="zh-CN" altLang="en-US" sz="2800" i="0" dirty="0">
              <a:solidFill>
                <a:srgbClr val="008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08625" y="4221163"/>
            <a:ext cx="935038" cy="59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3366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MBT</a:t>
            </a:r>
            <a:endParaRPr lang="zh-CN" altLang="en-US" sz="2800" i="0" dirty="0">
              <a:solidFill>
                <a:srgbClr val="3366FF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12088" y="4652963"/>
            <a:ext cx="1146175" cy="59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i="0" dirty="0">
                <a:solidFill>
                  <a:srgbClr val="00009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TBNA</a:t>
            </a:r>
            <a:endParaRPr lang="zh-CN" altLang="en-US" sz="2800" i="0" dirty="0">
              <a:solidFill>
                <a:srgbClr val="00009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18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6713"/>
            <a:ext cx="6024562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3200" dirty="0">
                <a:solidFill>
                  <a:srgbClr val="FFFF00"/>
                </a:solidFill>
                <a:latin typeface="+mj-ea"/>
              </a:rPr>
              <a:t>为什么使用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正交试验法？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2850" y="3392488"/>
            <a:ext cx="7632700" cy="18367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>
                <a:latin typeface="宋体" charset="-122"/>
                <a:ea typeface="宋体" charset="-122"/>
              </a:rPr>
              <a:t>打印范围分：全部、当前幻灯片、给定范围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宋体" charset="-122"/>
                <a:ea typeface="宋体" charset="-122"/>
              </a:rPr>
              <a:t>打印内容分：幻灯片、讲义、备注页、大纲视图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宋体" charset="-122"/>
                <a:ea typeface="宋体" charset="-122"/>
              </a:rPr>
              <a:t>打印颜色</a:t>
            </a:r>
            <a:r>
              <a:rPr lang="en-US" altLang="zh-CN" sz="2400">
                <a:latin typeface="宋体" charset="-122"/>
                <a:ea typeface="宋体" charset="-122"/>
              </a:rPr>
              <a:t>/</a:t>
            </a:r>
            <a:r>
              <a:rPr lang="zh-CN" altLang="en-US" sz="2400">
                <a:latin typeface="宋体" charset="-122"/>
                <a:ea typeface="宋体" charset="-122"/>
              </a:rPr>
              <a:t>灰度分</a:t>
            </a:r>
            <a:r>
              <a:rPr lang="en-US" altLang="zh-CN" sz="2400">
                <a:latin typeface="宋体" charset="-122"/>
                <a:ea typeface="宋体" charset="-122"/>
              </a:rPr>
              <a:t>: </a:t>
            </a:r>
            <a:r>
              <a:rPr lang="zh-CN" altLang="en-US" sz="2400">
                <a:latin typeface="宋体" charset="-122"/>
                <a:ea typeface="宋体" charset="-122"/>
              </a:rPr>
              <a:t>彩色、灰度、黑白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宋体" charset="-122"/>
                <a:ea typeface="宋体" charset="-122"/>
              </a:rPr>
              <a:t>打印效果分：幻灯片加框和幻灯片不加框。</a:t>
            </a:r>
          </a:p>
        </p:txBody>
      </p:sp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1033463" y="1665288"/>
            <a:ext cx="7669212" cy="1477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在许多应用系统的测试工作中，不会象判断三角形那样简单，输入条件的因素很多，而且每个因素也不能简单用“是”和“否”来回答。比如，微软</a:t>
            </a:r>
            <a:r>
              <a:rPr lang="en-US" altLang="zh-CN" sz="2400" i="0" dirty="0" err="1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Powerpoint</a:t>
            </a: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程序的打印测试，也需要考虑</a:t>
            </a:r>
            <a:r>
              <a:rPr lang="en-US" altLang="zh-CN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4</a:t>
            </a:r>
            <a:r>
              <a:rPr lang="zh-CN" altLang="en-US" sz="2400" i="0" dirty="0">
                <a:solidFill>
                  <a:schemeClr val="accent1">
                    <a:lumMod val="50000"/>
                  </a:schemeClr>
                </a:solidFill>
                <a:latin typeface="楷体"/>
                <a:ea typeface="楷体"/>
                <a:cs typeface="楷体"/>
              </a:rPr>
              <a:t>个因素，每个因素也有多个选项 </a:t>
            </a:r>
          </a:p>
        </p:txBody>
      </p:sp>
      <p:sp>
        <p:nvSpPr>
          <p:cNvPr id="99332" name="Rectangle 6"/>
          <p:cNvSpPr>
            <a:spLocks noChangeArrowheads="1"/>
          </p:cNvSpPr>
          <p:nvPr/>
        </p:nvSpPr>
        <p:spPr bwMode="auto">
          <a:xfrm>
            <a:off x="1176338" y="5526088"/>
            <a:ext cx="7416800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</a:rPr>
              <a:t>测试组合会变得很多，如果按照传统的测试方法，会导致很大的测试工作量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66713"/>
            <a:ext cx="6240462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正交实验设计方法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191500" cy="1385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3C8C93"/>
                </a:solidFill>
                <a:latin typeface="楷体_GB2312"/>
                <a:ea typeface="楷体_GB2312"/>
                <a:cs typeface="楷体_GB2312"/>
              </a:rPr>
              <a:t>依据</a:t>
            </a:r>
            <a:r>
              <a:rPr lang="en-US" altLang="zh-CN" sz="2400">
                <a:solidFill>
                  <a:srgbClr val="3C8C93"/>
                </a:solidFill>
                <a:latin typeface="楷体_GB2312"/>
                <a:ea typeface="楷体_GB2312"/>
                <a:cs typeface="楷体_GB2312"/>
              </a:rPr>
              <a:t>Galois</a:t>
            </a:r>
            <a:r>
              <a:rPr lang="zh-CN" altLang="en-US" sz="2400">
                <a:solidFill>
                  <a:srgbClr val="3C8C93"/>
                </a:solidFill>
                <a:latin typeface="楷体_GB2312"/>
                <a:ea typeface="楷体_GB2312"/>
                <a:cs typeface="楷体_GB2312"/>
              </a:rPr>
              <a:t>理论，从大量的（实验）数据（测试例）中挑选适量的、有代表性的点（条件组合），从而合理地安排实验（测试）的一种科学实验设计方法 </a:t>
            </a:r>
          </a:p>
        </p:txBody>
      </p:sp>
      <p:pic>
        <p:nvPicPr>
          <p:cNvPr id="101379" name="Picture 5" descr="6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8" y="3429000"/>
            <a:ext cx="7596187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090613"/>
            <a:ext cx="70485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17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14388"/>
            <a:ext cx="6696075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571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95425"/>
            <a:ext cx="71151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777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2" y="254148"/>
            <a:ext cx="724852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2" y="1844824"/>
            <a:ext cx="70770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21" y="3968558"/>
            <a:ext cx="5408519" cy="295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265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050" y="366713"/>
            <a:ext cx="5521325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实例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2781300"/>
            <a:ext cx="5040312" cy="12604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员工号（</a:t>
            </a:r>
            <a:r>
              <a:rPr lang="en-US" altLang="zh-CN" dirty="0"/>
              <a:t>ID</a:t>
            </a:r>
            <a:r>
              <a:rPr lang="zh-CN" altLang="en-US" dirty="0"/>
              <a:t>）。</a:t>
            </a:r>
          </a:p>
          <a:p>
            <a:pPr eaLnBrk="1" hangingPunct="1">
              <a:buFontTx/>
              <a:buNone/>
            </a:pPr>
            <a:r>
              <a:rPr lang="zh-CN" altLang="en-US" dirty="0"/>
              <a:t>员工姓名（</a:t>
            </a:r>
            <a:r>
              <a:rPr lang="en-US" altLang="zh-CN" dirty="0"/>
              <a:t>Name</a:t>
            </a:r>
            <a:r>
              <a:rPr lang="zh-CN" altLang="en-US" dirty="0"/>
              <a:t>）。</a:t>
            </a:r>
          </a:p>
          <a:p>
            <a:pPr eaLnBrk="1" hangingPunct="1">
              <a:buFontTx/>
              <a:buNone/>
            </a:pPr>
            <a:r>
              <a:rPr lang="zh-CN" altLang="en-US" dirty="0"/>
              <a:t>员工邮件地址（</a:t>
            </a:r>
            <a:r>
              <a:rPr lang="en-US" altLang="zh-CN" dirty="0"/>
              <a:t>Mail Address</a:t>
            </a:r>
            <a:r>
              <a:rPr lang="zh-CN" altLang="en-US" dirty="0"/>
              <a:t>） </a:t>
            </a:r>
          </a:p>
        </p:txBody>
      </p:sp>
      <p:sp>
        <p:nvSpPr>
          <p:cNvPr id="103427" name="Rectangle 5"/>
          <p:cNvSpPr>
            <a:spLocks noChangeArrowheads="1"/>
          </p:cNvSpPr>
          <p:nvPr/>
        </p:nvSpPr>
        <p:spPr bwMode="auto">
          <a:xfrm>
            <a:off x="539750" y="1916113"/>
            <a:ext cx="835342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>
                <a:solidFill>
                  <a:srgbClr val="CA351C"/>
                </a:solidFill>
                <a:latin typeface="楷体_GB2312"/>
                <a:ea typeface="楷体_GB2312"/>
                <a:cs typeface="楷体_GB2312"/>
              </a:rPr>
              <a:t>信息系统中，员工信息查询功能是常见的。例如，设有</a:t>
            </a:r>
            <a:r>
              <a:rPr lang="en-US" altLang="zh-CN" sz="2400">
                <a:solidFill>
                  <a:srgbClr val="CA351C"/>
                </a:solidFill>
                <a:latin typeface="楷体_GB2312"/>
                <a:ea typeface="楷体_GB2312"/>
                <a:cs typeface="楷体_GB2312"/>
              </a:rPr>
              <a:t>3</a:t>
            </a:r>
            <a:r>
              <a:rPr lang="zh-CN" altLang="en-US" sz="2400">
                <a:solidFill>
                  <a:srgbClr val="CA351C"/>
                </a:solidFill>
                <a:latin typeface="楷体_GB2312"/>
                <a:ea typeface="楷体_GB2312"/>
                <a:cs typeface="楷体_GB2312"/>
              </a:rPr>
              <a:t>个独立的查询条件，以获得特定员工的个人信息</a:t>
            </a:r>
          </a:p>
        </p:txBody>
      </p:sp>
      <p:pic>
        <p:nvPicPr>
          <p:cNvPr id="103428" name="Picture 6" descr="6-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4221163"/>
            <a:ext cx="7813675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5"/>
            <a:ext cx="5184576" cy="282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342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title"/>
          </p:nvPr>
        </p:nvSpPr>
        <p:spPr>
          <a:xfrm>
            <a:off x="1187450" y="260350"/>
            <a:ext cx="6408738" cy="762000"/>
          </a:xfrm>
        </p:spPr>
        <p:txBody>
          <a:bodyPr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</a:t>
            </a:r>
            <a:r>
              <a:rPr lang="zh-CN" altLang="en-US" sz="3200">
                <a:solidFill>
                  <a:srgbClr val="FFFF00"/>
                </a:solidFill>
                <a:latin typeface="+mj-ea"/>
              </a:rPr>
              <a:t> 基于覆盖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的方法</a:t>
            </a:r>
          </a:p>
        </p:txBody>
      </p:sp>
      <p:sp>
        <p:nvSpPr>
          <p:cNvPr id="1451012" name="Text Box 4"/>
          <p:cNvSpPr txBox="1">
            <a:spLocks noChangeArrowheads="1"/>
          </p:cNvSpPr>
          <p:nvPr/>
        </p:nvSpPr>
        <p:spPr bwMode="auto">
          <a:xfrm>
            <a:off x="957263" y="2260600"/>
            <a:ext cx="4191000" cy="30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3.4.1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语句覆盖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3.4.2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判定覆盖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3.4.3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条件覆盖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3.4.4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判定条件覆盖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3.4.5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条件组合覆盖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3.4.6 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楷体_GB2312" pitchFamily="49" charset="-122"/>
              </a:rPr>
              <a:t>基本路径测试法</a:t>
            </a:r>
          </a:p>
        </p:txBody>
      </p:sp>
      <p:pic>
        <p:nvPicPr>
          <p:cNvPr id="107523" name="Picture 36" descr="http://ib.ptb.de/8/85/851/sps/swq/graphix/t_pruef240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2713" y="2297113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60350"/>
            <a:ext cx="6264275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逻辑覆盖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vs.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 路径覆盖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1968500"/>
            <a:ext cx="7939087" cy="3189288"/>
          </a:xfrm>
        </p:spPr>
        <p:txBody>
          <a:bodyPr/>
          <a:lstStyle/>
          <a:p>
            <a:pPr marL="35560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u="sng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逻辑覆盖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：以程序</a:t>
            </a:r>
            <a:r>
              <a:rPr lang="zh-CN" altLang="en-US" sz="2400" b="1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或系统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的内部逻辑结构为基础，分为语句覆盖、判定覆盖、判定</a:t>
            </a: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-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条件覆盖、条件组合覆盖等</a:t>
            </a:r>
          </a:p>
          <a:p>
            <a:pPr marL="355600" lvl="1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u="sng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基本路径测试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：在程序</a:t>
            </a:r>
            <a:r>
              <a:rPr lang="zh-CN" altLang="en-US" sz="2400" b="1" kern="1200" dirty="0">
                <a:solidFill>
                  <a:srgbClr val="000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或业务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控制流程的基础上，分析控制构造的环路复杂性，导出基本可执行路径集合，从而设计测试用例。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8888" y="366713"/>
            <a:ext cx="6313487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具体方法或技术</a:t>
            </a:r>
          </a:p>
        </p:txBody>
      </p:sp>
      <p:sp>
        <p:nvSpPr>
          <p:cNvPr id="26626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A701EF2-7B4D-43AF-A25D-29B4D2E6F9C2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59737"/>
              </p:ext>
            </p:extLst>
          </p:nvPr>
        </p:nvGraphicFramePr>
        <p:xfrm>
          <a:off x="347179" y="1412776"/>
          <a:ext cx="8136903" cy="485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IDBT</a:t>
                      </a:r>
                      <a:endParaRPr lang="zh-CN" altLang="en-US" sz="2400" i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等价类、边界值、两两组合（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pairwise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）、随机测试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黑盒测试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8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CBT</a:t>
                      </a:r>
                      <a:endParaRPr lang="zh-CN" altLang="en-US" sz="2400" i="0" dirty="0">
                        <a:solidFill>
                          <a:srgbClr val="8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基于控制流的标准、基于数据流的标准、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CBT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参考模型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白盒测试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FF66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FBT</a:t>
                      </a:r>
                      <a:endParaRPr lang="zh-CN" altLang="en-US" sz="2400" i="0" dirty="0">
                        <a:solidFill>
                          <a:srgbClr val="FF66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故障模型、错误猜测法、变异测试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008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UBT</a:t>
                      </a:r>
                      <a:endParaRPr lang="zh-CN" altLang="en-US" sz="2400" i="0" dirty="0">
                        <a:solidFill>
                          <a:srgbClr val="008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操作配置</a:t>
                      </a:r>
                      <a:r>
                        <a:rPr lang="zh-CN" altLang="en-US" sz="18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（</a:t>
                      </a:r>
                      <a:r>
                        <a:rPr lang="en-US" altLang="zh-CN" sz="18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operational</a:t>
                      </a:r>
                      <a:r>
                        <a:rPr lang="zh-CN" altLang="en-US" sz="18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profile</a:t>
                      </a:r>
                      <a:r>
                        <a:rPr lang="zh-CN" altLang="en-US" sz="18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）、用户观察启发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黑盒测试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MBT</a:t>
                      </a:r>
                      <a:endParaRPr lang="zh-CN" altLang="en-US" sz="2400" i="0" dirty="0">
                        <a:solidFill>
                          <a:srgbClr val="3366FF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决策表、有限状态机、形式化验证、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TTCN3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、工作流模型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00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dirty="0">
                          <a:solidFill>
                            <a:srgbClr val="00009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</a:rPr>
                        <a:t>TBNA</a:t>
                      </a:r>
                      <a:endParaRPr lang="zh-CN" altLang="en-US" sz="2400" i="0" dirty="0">
                        <a:solidFill>
                          <a:srgbClr val="00009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OOS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web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real-time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SOA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embedded</a:t>
                      </a:r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、</a:t>
                      </a:r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safe-critical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宋体"/>
                        <a:ea typeface="宋体"/>
                        <a:cs typeface="宋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宋体"/>
                          <a:ea typeface="宋体"/>
                          <a:cs typeface="宋体"/>
                        </a:rPr>
                        <a:t>应用领域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404813"/>
            <a:ext cx="5184775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3200" dirty="0">
                <a:latin typeface="+mj-ea"/>
              </a:rPr>
              <a:t>代码：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语句覆盖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676291" name="Rectangle 3"/>
          <p:cNvSpPr>
            <a:spLocks noChangeArrowheads="1"/>
          </p:cNvSpPr>
          <p:nvPr/>
        </p:nvSpPr>
        <p:spPr bwMode="auto">
          <a:xfrm>
            <a:off x="774700" y="1895475"/>
            <a:ext cx="76200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u="sng" dirty="0"/>
              <a:t>语句覆盖法的基本思想是设计若干测试用例，运行被测程序，使程序中的每个可执行语句至少被执行一次</a:t>
            </a:r>
            <a:endParaRPr lang="en-US" altLang="zh-CN" sz="2400" i="0" u="sng" dirty="0"/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如果是顺序结构，就是让测试从头执行到尾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如果有分支、条件和循环，需要利用下面的方法，执行足够的测试覆盖全部语句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5" name="Group 66"/>
          <p:cNvGrpSpPr>
            <a:grpSpLocks/>
          </p:cNvGrpSpPr>
          <p:nvPr/>
        </p:nvGrpSpPr>
        <p:grpSpPr bwMode="auto">
          <a:xfrm>
            <a:off x="5219700" y="2133600"/>
            <a:ext cx="1655763" cy="4337050"/>
            <a:chOff x="3198" y="1152"/>
            <a:chExt cx="1043" cy="2732"/>
          </a:xfrm>
        </p:grpSpPr>
        <p:sp>
          <p:nvSpPr>
            <p:cNvPr id="113670" name="Line 3"/>
            <p:cNvSpPr>
              <a:spLocks noChangeShapeType="1"/>
            </p:cNvSpPr>
            <p:nvPr/>
          </p:nvSpPr>
          <p:spPr bwMode="auto">
            <a:xfrm flipH="1">
              <a:off x="3789" y="1160"/>
              <a:ext cx="0" cy="26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1" name="Line 4"/>
            <p:cNvSpPr>
              <a:spLocks noChangeShapeType="1"/>
            </p:cNvSpPr>
            <p:nvPr/>
          </p:nvSpPr>
          <p:spPr bwMode="auto">
            <a:xfrm flipH="1">
              <a:off x="3878" y="1888"/>
              <a:ext cx="272" cy="363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2" name="Line 5"/>
            <p:cNvSpPr>
              <a:spLocks noChangeShapeType="1"/>
            </p:cNvSpPr>
            <p:nvPr/>
          </p:nvSpPr>
          <p:spPr bwMode="auto">
            <a:xfrm flipH="1">
              <a:off x="3787" y="2297"/>
              <a:ext cx="0" cy="272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3" name="Line 6"/>
            <p:cNvSpPr>
              <a:spLocks noChangeShapeType="1"/>
            </p:cNvSpPr>
            <p:nvPr/>
          </p:nvSpPr>
          <p:spPr bwMode="auto">
            <a:xfrm flipH="1">
              <a:off x="3789" y="3476"/>
              <a:ext cx="0" cy="26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4" name="Line 12"/>
            <p:cNvSpPr>
              <a:spLocks noChangeShapeType="1"/>
            </p:cNvSpPr>
            <p:nvPr/>
          </p:nvSpPr>
          <p:spPr bwMode="auto">
            <a:xfrm flipH="1">
              <a:off x="3787" y="1571"/>
              <a:ext cx="0" cy="635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5" name="Line 15"/>
            <p:cNvSpPr>
              <a:spLocks noChangeShapeType="1"/>
            </p:cNvSpPr>
            <p:nvPr/>
          </p:nvSpPr>
          <p:spPr bwMode="auto">
            <a:xfrm>
              <a:off x="3789" y="1502"/>
              <a:ext cx="361" cy="29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6" name="Line 17"/>
            <p:cNvSpPr>
              <a:spLocks noChangeShapeType="1"/>
            </p:cNvSpPr>
            <p:nvPr/>
          </p:nvSpPr>
          <p:spPr bwMode="auto">
            <a:xfrm flipH="1" flipV="1">
              <a:off x="3878" y="2660"/>
              <a:ext cx="272" cy="317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7" name="Oval 24"/>
            <p:cNvSpPr>
              <a:spLocks noChangeArrowheads="1"/>
            </p:cNvSpPr>
            <p:nvPr/>
          </p:nvSpPr>
          <p:spPr bwMode="auto">
            <a:xfrm>
              <a:off x="3713" y="1426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3</a:t>
              </a:r>
            </a:p>
          </p:txBody>
        </p:sp>
        <p:sp>
          <p:nvSpPr>
            <p:cNvPr id="113678" name="Oval 25"/>
            <p:cNvSpPr>
              <a:spLocks noChangeArrowheads="1"/>
            </p:cNvSpPr>
            <p:nvPr/>
          </p:nvSpPr>
          <p:spPr bwMode="auto">
            <a:xfrm>
              <a:off x="3726" y="2553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6</a:t>
              </a:r>
            </a:p>
          </p:txBody>
        </p:sp>
        <p:sp>
          <p:nvSpPr>
            <p:cNvPr id="113679" name="Oval 27"/>
            <p:cNvSpPr>
              <a:spLocks noChangeArrowheads="1"/>
            </p:cNvSpPr>
            <p:nvPr/>
          </p:nvSpPr>
          <p:spPr bwMode="auto">
            <a:xfrm>
              <a:off x="3726" y="3340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8</a:t>
              </a:r>
            </a:p>
          </p:txBody>
        </p:sp>
        <p:sp>
          <p:nvSpPr>
            <p:cNvPr id="113680" name="Oval 28"/>
            <p:cNvSpPr>
              <a:spLocks noChangeArrowheads="1"/>
            </p:cNvSpPr>
            <p:nvPr/>
          </p:nvSpPr>
          <p:spPr bwMode="auto">
            <a:xfrm>
              <a:off x="3713" y="3732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9</a:t>
              </a:r>
            </a:p>
          </p:txBody>
        </p:sp>
        <p:sp>
          <p:nvSpPr>
            <p:cNvPr id="113681" name="Text Box 31"/>
            <p:cNvSpPr txBox="1">
              <a:spLocks noChangeArrowheads="1"/>
            </p:cNvSpPr>
            <p:nvPr/>
          </p:nvSpPr>
          <p:spPr bwMode="auto">
            <a:xfrm>
              <a:off x="3516" y="1300"/>
              <a:ext cx="2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IF</a:t>
              </a:r>
            </a:p>
          </p:txBody>
        </p:sp>
        <p:sp>
          <p:nvSpPr>
            <p:cNvPr id="113682" name="Text Box 32"/>
            <p:cNvSpPr txBox="1">
              <a:spLocks noChangeArrowheads="1"/>
            </p:cNvSpPr>
            <p:nvPr/>
          </p:nvSpPr>
          <p:spPr bwMode="auto">
            <a:xfrm>
              <a:off x="3424" y="2523"/>
              <a:ext cx="2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IF</a:t>
              </a:r>
            </a:p>
          </p:txBody>
        </p:sp>
        <p:sp>
          <p:nvSpPr>
            <p:cNvPr id="113683" name="Text Box 33"/>
            <p:cNvSpPr txBox="1">
              <a:spLocks noChangeArrowheads="1"/>
            </p:cNvSpPr>
            <p:nvPr/>
          </p:nvSpPr>
          <p:spPr bwMode="auto">
            <a:xfrm>
              <a:off x="3198" y="2161"/>
              <a:ext cx="5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ENDIF</a:t>
              </a:r>
            </a:p>
          </p:txBody>
        </p:sp>
        <p:sp>
          <p:nvSpPr>
            <p:cNvPr id="113684" name="Text Box 34"/>
            <p:cNvSpPr txBox="1">
              <a:spLocks noChangeArrowheads="1"/>
            </p:cNvSpPr>
            <p:nvPr/>
          </p:nvSpPr>
          <p:spPr bwMode="auto">
            <a:xfrm>
              <a:off x="3198" y="3340"/>
              <a:ext cx="5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ENDIF</a:t>
              </a:r>
            </a:p>
          </p:txBody>
        </p:sp>
        <p:sp>
          <p:nvSpPr>
            <p:cNvPr id="113685" name="Text Box 39"/>
            <p:cNvSpPr txBox="1">
              <a:spLocks noChangeArrowheads="1"/>
            </p:cNvSpPr>
            <p:nvPr/>
          </p:nvSpPr>
          <p:spPr bwMode="auto">
            <a:xfrm>
              <a:off x="3969" y="2614"/>
              <a:ext cx="1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f</a:t>
              </a:r>
            </a:p>
          </p:txBody>
        </p:sp>
        <p:sp>
          <p:nvSpPr>
            <p:cNvPr id="113686" name="Text Box 40"/>
            <p:cNvSpPr txBox="1">
              <a:spLocks noChangeArrowheads="1"/>
            </p:cNvSpPr>
            <p:nvPr/>
          </p:nvSpPr>
          <p:spPr bwMode="auto">
            <a:xfrm>
              <a:off x="3787" y="2342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e</a:t>
              </a:r>
            </a:p>
          </p:txBody>
        </p:sp>
        <p:sp>
          <p:nvSpPr>
            <p:cNvPr id="113687" name="Text Box 41"/>
            <p:cNvSpPr txBox="1">
              <a:spLocks noChangeArrowheads="1"/>
            </p:cNvSpPr>
            <p:nvPr/>
          </p:nvSpPr>
          <p:spPr bwMode="auto">
            <a:xfrm>
              <a:off x="3787" y="3546"/>
              <a:ext cx="1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i</a:t>
              </a:r>
            </a:p>
          </p:txBody>
        </p:sp>
        <p:sp>
          <p:nvSpPr>
            <p:cNvPr id="113688" name="Text Box 43"/>
            <p:cNvSpPr txBox="1">
              <a:spLocks noChangeArrowheads="1"/>
            </p:cNvSpPr>
            <p:nvPr/>
          </p:nvSpPr>
          <p:spPr bwMode="auto">
            <a:xfrm>
              <a:off x="3607" y="1722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c</a:t>
              </a:r>
            </a:p>
          </p:txBody>
        </p:sp>
        <p:sp>
          <p:nvSpPr>
            <p:cNvPr id="113689" name="Text Box 44"/>
            <p:cNvSpPr txBox="1">
              <a:spLocks noChangeArrowheads="1"/>
            </p:cNvSpPr>
            <p:nvPr/>
          </p:nvSpPr>
          <p:spPr bwMode="auto">
            <a:xfrm>
              <a:off x="3963" y="1495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b</a:t>
              </a:r>
            </a:p>
          </p:txBody>
        </p:sp>
        <p:sp>
          <p:nvSpPr>
            <p:cNvPr id="113690" name="Text Box 45"/>
            <p:cNvSpPr txBox="1">
              <a:spLocks noChangeArrowheads="1"/>
            </p:cNvSpPr>
            <p:nvPr/>
          </p:nvSpPr>
          <p:spPr bwMode="auto">
            <a:xfrm>
              <a:off x="3806" y="1152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a</a:t>
              </a:r>
            </a:p>
          </p:txBody>
        </p:sp>
        <p:sp>
          <p:nvSpPr>
            <p:cNvPr id="113691" name="Text Box 51"/>
            <p:cNvSpPr txBox="1">
              <a:spLocks noChangeArrowheads="1"/>
            </p:cNvSpPr>
            <p:nvPr/>
          </p:nvSpPr>
          <p:spPr bwMode="auto">
            <a:xfrm>
              <a:off x="3969" y="197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d</a:t>
              </a:r>
            </a:p>
          </p:txBody>
        </p:sp>
        <p:sp>
          <p:nvSpPr>
            <p:cNvPr id="113692" name="Oval 52"/>
            <p:cNvSpPr>
              <a:spLocks noChangeArrowheads="1"/>
            </p:cNvSpPr>
            <p:nvPr/>
          </p:nvSpPr>
          <p:spPr bwMode="auto">
            <a:xfrm>
              <a:off x="4089" y="1752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4</a:t>
              </a:r>
            </a:p>
          </p:txBody>
        </p:sp>
        <p:sp>
          <p:nvSpPr>
            <p:cNvPr id="113693" name="Oval 53"/>
            <p:cNvSpPr>
              <a:spLocks noChangeArrowheads="1"/>
            </p:cNvSpPr>
            <p:nvPr/>
          </p:nvSpPr>
          <p:spPr bwMode="auto">
            <a:xfrm>
              <a:off x="3726" y="2190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5</a:t>
              </a:r>
            </a:p>
          </p:txBody>
        </p:sp>
        <p:sp>
          <p:nvSpPr>
            <p:cNvPr id="113694" name="Line 54"/>
            <p:cNvSpPr>
              <a:spLocks noChangeShapeType="1"/>
            </p:cNvSpPr>
            <p:nvPr/>
          </p:nvSpPr>
          <p:spPr bwMode="auto">
            <a:xfrm flipH="1">
              <a:off x="3878" y="3068"/>
              <a:ext cx="272" cy="363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5" name="Line 55"/>
            <p:cNvSpPr>
              <a:spLocks noChangeShapeType="1"/>
            </p:cNvSpPr>
            <p:nvPr/>
          </p:nvSpPr>
          <p:spPr bwMode="auto">
            <a:xfrm flipH="1">
              <a:off x="3787" y="2705"/>
              <a:ext cx="0" cy="635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6" name="Oval 56"/>
            <p:cNvSpPr>
              <a:spLocks noChangeArrowheads="1"/>
            </p:cNvSpPr>
            <p:nvPr/>
          </p:nvSpPr>
          <p:spPr bwMode="auto">
            <a:xfrm>
              <a:off x="4089" y="2961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7</a:t>
              </a:r>
            </a:p>
          </p:txBody>
        </p:sp>
        <p:sp>
          <p:nvSpPr>
            <p:cNvPr id="113697" name="Text Box 57"/>
            <p:cNvSpPr txBox="1">
              <a:spLocks noChangeArrowheads="1"/>
            </p:cNvSpPr>
            <p:nvPr/>
          </p:nvSpPr>
          <p:spPr bwMode="auto">
            <a:xfrm>
              <a:off x="3606" y="2901"/>
              <a:ext cx="1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j</a:t>
              </a:r>
            </a:p>
          </p:txBody>
        </p:sp>
        <p:sp>
          <p:nvSpPr>
            <p:cNvPr id="113698" name="Text Box 58"/>
            <p:cNvSpPr txBox="1">
              <a:spLocks noChangeArrowheads="1"/>
            </p:cNvSpPr>
            <p:nvPr/>
          </p:nvSpPr>
          <p:spPr bwMode="auto">
            <a:xfrm>
              <a:off x="3969" y="321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h</a:t>
              </a:r>
            </a:p>
          </p:txBody>
        </p:sp>
      </p:grpSp>
      <p:sp>
        <p:nvSpPr>
          <p:cNvPr id="113666" name="Text Box 59"/>
          <p:cNvSpPr txBox="1">
            <a:spLocks noChangeArrowheads="1"/>
          </p:cNvSpPr>
          <p:nvPr/>
        </p:nvSpPr>
        <p:spPr bwMode="auto">
          <a:xfrm>
            <a:off x="1042988" y="1701800"/>
            <a:ext cx="3816350" cy="4110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zh-CN" altLang="en-US"/>
              <a:t>程序源代码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zh-CN"/>
              <a:t>1.	dim a, b as integer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dim c as double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if (a &gt;0 and b &gt; 0) then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     c = c / a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end if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if (a &gt; 1 or c &gt; 1) then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     c = c + 1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end if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c = b + c</a:t>
            </a:r>
          </a:p>
        </p:txBody>
      </p:sp>
      <p:sp>
        <p:nvSpPr>
          <p:cNvPr id="113667" name="Text Box 67"/>
          <p:cNvSpPr txBox="1">
            <a:spLocks noChangeArrowheads="1"/>
          </p:cNvSpPr>
          <p:nvPr/>
        </p:nvSpPr>
        <p:spPr bwMode="auto">
          <a:xfrm>
            <a:off x="4859338" y="1695450"/>
            <a:ext cx="2160587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程序控制流图</a:t>
            </a:r>
          </a:p>
        </p:txBody>
      </p:sp>
      <p:sp>
        <p:nvSpPr>
          <p:cNvPr id="40" name="Rectangle 8"/>
          <p:cNvSpPr txBox="1">
            <a:spLocks noChangeArrowheads="1"/>
          </p:cNvSpPr>
          <p:nvPr/>
        </p:nvSpPr>
        <p:spPr bwMode="auto">
          <a:xfrm>
            <a:off x="1403350" y="333375"/>
            <a:ext cx="60848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6725" indent="-347663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  <a:buClr>
                <a:srgbClr val="009066"/>
              </a:buClr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示例：语句覆盖可发现的问题</a:t>
            </a:r>
            <a:endParaRPr lang="de-DE" altLang="de-DE" sz="3200" dirty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655763" y="5842000"/>
            <a:ext cx="25511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(a, b ,c)= (1, 1, 2)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3" name="Group 66"/>
          <p:cNvGrpSpPr>
            <a:grpSpLocks/>
          </p:cNvGrpSpPr>
          <p:nvPr/>
        </p:nvGrpSpPr>
        <p:grpSpPr bwMode="auto">
          <a:xfrm>
            <a:off x="5219700" y="2133600"/>
            <a:ext cx="1655763" cy="4337050"/>
            <a:chOff x="3198" y="1152"/>
            <a:chExt cx="1043" cy="2732"/>
          </a:xfrm>
        </p:grpSpPr>
        <p:sp>
          <p:nvSpPr>
            <p:cNvPr id="115722" name="Line 3"/>
            <p:cNvSpPr>
              <a:spLocks noChangeShapeType="1"/>
            </p:cNvSpPr>
            <p:nvPr/>
          </p:nvSpPr>
          <p:spPr bwMode="auto">
            <a:xfrm flipH="1">
              <a:off x="3789" y="1160"/>
              <a:ext cx="0" cy="26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3" name="Line 4"/>
            <p:cNvSpPr>
              <a:spLocks noChangeShapeType="1"/>
            </p:cNvSpPr>
            <p:nvPr/>
          </p:nvSpPr>
          <p:spPr bwMode="auto">
            <a:xfrm flipH="1">
              <a:off x="3878" y="1888"/>
              <a:ext cx="272" cy="363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4" name="Line 5"/>
            <p:cNvSpPr>
              <a:spLocks noChangeShapeType="1"/>
            </p:cNvSpPr>
            <p:nvPr/>
          </p:nvSpPr>
          <p:spPr bwMode="auto">
            <a:xfrm flipH="1">
              <a:off x="3787" y="2297"/>
              <a:ext cx="0" cy="272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5" name="Line 6"/>
            <p:cNvSpPr>
              <a:spLocks noChangeShapeType="1"/>
            </p:cNvSpPr>
            <p:nvPr/>
          </p:nvSpPr>
          <p:spPr bwMode="auto">
            <a:xfrm flipH="1">
              <a:off x="3789" y="3476"/>
              <a:ext cx="0" cy="26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6" name="Line 12"/>
            <p:cNvSpPr>
              <a:spLocks noChangeShapeType="1"/>
            </p:cNvSpPr>
            <p:nvPr/>
          </p:nvSpPr>
          <p:spPr bwMode="auto">
            <a:xfrm flipH="1">
              <a:off x="3787" y="1571"/>
              <a:ext cx="0" cy="635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7" name="Line 15"/>
            <p:cNvSpPr>
              <a:spLocks noChangeShapeType="1"/>
            </p:cNvSpPr>
            <p:nvPr/>
          </p:nvSpPr>
          <p:spPr bwMode="auto">
            <a:xfrm>
              <a:off x="3789" y="1502"/>
              <a:ext cx="361" cy="296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8" name="Line 17"/>
            <p:cNvSpPr>
              <a:spLocks noChangeShapeType="1"/>
            </p:cNvSpPr>
            <p:nvPr/>
          </p:nvSpPr>
          <p:spPr bwMode="auto">
            <a:xfrm flipH="1" flipV="1">
              <a:off x="3878" y="2660"/>
              <a:ext cx="272" cy="317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29" name="Oval 24"/>
            <p:cNvSpPr>
              <a:spLocks noChangeArrowheads="1"/>
            </p:cNvSpPr>
            <p:nvPr/>
          </p:nvSpPr>
          <p:spPr bwMode="auto">
            <a:xfrm>
              <a:off x="3713" y="1426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3</a:t>
              </a:r>
            </a:p>
          </p:txBody>
        </p:sp>
        <p:sp>
          <p:nvSpPr>
            <p:cNvPr id="115730" name="Oval 25"/>
            <p:cNvSpPr>
              <a:spLocks noChangeArrowheads="1"/>
            </p:cNvSpPr>
            <p:nvPr/>
          </p:nvSpPr>
          <p:spPr bwMode="auto">
            <a:xfrm>
              <a:off x="3726" y="2553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6</a:t>
              </a:r>
            </a:p>
          </p:txBody>
        </p:sp>
        <p:sp>
          <p:nvSpPr>
            <p:cNvPr id="115731" name="Oval 27"/>
            <p:cNvSpPr>
              <a:spLocks noChangeArrowheads="1"/>
            </p:cNvSpPr>
            <p:nvPr/>
          </p:nvSpPr>
          <p:spPr bwMode="auto">
            <a:xfrm>
              <a:off x="3726" y="3340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8</a:t>
              </a:r>
            </a:p>
          </p:txBody>
        </p:sp>
        <p:sp>
          <p:nvSpPr>
            <p:cNvPr id="115732" name="Oval 28"/>
            <p:cNvSpPr>
              <a:spLocks noChangeArrowheads="1"/>
            </p:cNvSpPr>
            <p:nvPr/>
          </p:nvSpPr>
          <p:spPr bwMode="auto">
            <a:xfrm>
              <a:off x="3713" y="3732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9</a:t>
              </a:r>
            </a:p>
          </p:txBody>
        </p:sp>
        <p:sp>
          <p:nvSpPr>
            <p:cNvPr id="115733" name="Text Box 31"/>
            <p:cNvSpPr txBox="1">
              <a:spLocks noChangeArrowheads="1"/>
            </p:cNvSpPr>
            <p:nvPr/>
          </p:nvSpPr>
          <p:spPr bwMode="auto">
            <a:xfrm>
              <a:off x="3516" y="1300"/>
              <a:ext cx="2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IF</a:t>
              </a:r>
            </a:p>
          </p:txBody>
        </p:sp>
        <p:sp>
          <p:nvSpPr>
            <p:cNvPr id="115734" name="Text Box 32"/>
            <p:cNvSpPr txBox="1">
              <a:spLocks noChangeArrowheads="1"/>
            </p:cNvSpPr>
            <p:nvPr/>
          </p:nvSpPr>
          <p:spPr bwMode="auto">
            <a:xfrm>
              <a:off x="3424" y="2523"/>
              <a:ext cx="27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IF</a:t>
              </a:r>
            </a:p>
          </p:txBody>
        </p:sp>
        <p:sp>
          <p:nvSpPr>
            <p:cNvPr id="115735" name="Text Box 33"/>
            <p:cNvSpPr txBox="1">
              <a:spLocks noChangeArrowheads="1"/>
            </p:cNvSpPr>
            <p:nvPr/>
          </p:nvSpPr>
          <p:spPr bwMode="auto">
            <a:xfrm>
              <a:off x="3198" y="2161"/>
              <a:ext cx="5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ENDIF</a:t>
              </a:r>
            </a:p>
          </p:txBody>
        </p:sp>
        <p:sp>
          <p:nvSpPr>
            <p:cNvPr id="115736" name="Text Box 34"/>
            <p:cNvSpPr txBox="1">
              <a:spLocks noChangeArrowheads="1"/>
            </p:cNvSpPr>
            <p:nvPr/>
          </p:nvSpPr>
          <p:spPr bwMode="auto">
            <a:xfrm>
              <a:off x="3198" y="3340"/>
              <a:ext cx="5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  <a:latin typeface="Courier New" pitchFamily="49" charset="0"/>
                </a:rPr>
                <a:t>ENDIF</a:t>
              </a:r>
            </a:p>
          </p:txBody>
        </p:sp>
        <p:sp>
          <p:nvSpPr>
            <p:cNvPr id="115737" name="Text Box 39"/>
            <p:cNvSpPr txBox="1">
              <a:spLocks noChangeArrowheads="1"/>
            </p:cNvSpPr>
            <p:nvPr/>
          </p:nvSpPr>
          <p:spPr bwMode="auto">
            <a:xfrm>
              <a:off x="3969" y="2614"/>
              <a:ext cx="1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f</a:t>
              </a:r>
            </a:p>
          </p:txBody>
        </p:sp>
        <p:sp>
          <p:nvSpPr>
            <p:cNvPr id="115738" name="Text Box 40"/>
            <p:cNvSpPr txBox="1">
              <a:spLocks noChangeArrowheads="1"/>
            </p:cNvSpPr>
            <p:nvPr/>
          </p:nvSpPr>
          <p:spPr bwMode="auto">
            <a:xfrm>
              <a:off x="3787" y="2342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e</a:t>
              </a:r>
            </a:p>
          </p:txBody>
        </p:sp>
        <p:sp>
          <p:nvSpPr>
            <p:cNvPr id="115739" name="Text Box 41"/>
            <p:cNvSpPr txBox="1">
              <a:spLocks noChangeArrowheads="1"/>
            </p:cNvSpPr>
            <p:nvPr/>
          </p:nvSpPr>
          <p:spPr bwMode="auto">
            <a:xfrm>
              <a:off x="3787" y="3546"/>
              <a:ext cx="1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i</a:t>
              </a:r>
            </a:p>
          </p:txBody>
        </p:sp>
        <p:sp>
          <p:nvSpPr>
            <p:cNvPr id="115740" name="Text Box 43"/>
            <p:cNvSpPr txBox="1">
              <a:spLocks noChangeArrowheads="1"/>
            </p:cNvSpPr>
            <p:nvPr/>
          </p:nvSpPr>
          <p:spPr bwMode="auto">
            <a:xfrm>
              <a:off x="3607" y="1722"/>
              <a:ext cx="1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c</a:t>
              </a:r>
            </a:p>
          </p:txBody>
        </p:sp>
        <p:sp>
          <p:nvSpPr>
            <p:cNvPr id="115741" name="Text Box 44"/>
            <p:cNvSpPr txBox="1">
              <a:spLocks noChangeArrowheads="1"/>
            </p:cNvSpPr>
            <p:nvPr/>
          </p:nvSpPr>
          <p:spPr bwMode="auto">
            <a:xfrm>
              <a:off x="3963" y="1495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b</a:t>
              </a:r>
            </a:p>
          </p:txBody>
        </p:sp>
        <p:sp>
          <p:nvSpPr>
            <p:cNvPr id="115742" name="Text Box 45"/>
            <p:cNvSpPr txBox="1">
              <a:spLocks noChangeArrowheads="1"/>
            </p:cNvSpPr>
            <p:nvPr/>
          </p:nvSpPr>
          <p:spPr bwMode="auto">
            <a:xfrm>
              <a:off x="3806" y="1152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a</a:t>
              </a:r>
            </a:p>
          </p:txBody>
        </p:sp>
        <p:sp>
          <p:nvSpPr>
            <p:cNvPr id="115743" name="Text Box 51"/>
            <p:cNvSpPr txBox="1">
              <a:spLocks noChangeArrowheads="1"/>
            </p:cNvSpPr>
            <p:nvPr/>
          </p:nvSpPr>
          <p:spPr bwMode="auto">
            <a:xfrm>
              <a:off x="3969" y="197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d</a:t>
              </a:r>
            </a:p>
          </p:txBody>
        </p:sp>
        <p:sp>
          <p:nvSpPr>
            <p:cNvPr id="115744" name="Oval 52"/>
            <p:cNvSpPr>
              <a:spLocks noChangeArrowheads="1"/>
            </p:cNvSpPr>
            <p:nvPr/>
          </p:nvSpPr>
          <p:spPr bwMode="auto">
            <a:xfrm>
              <a:off x="4089" y="1752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4</a:t>
              </a:r>
            </a:p>
          </p:txBody>
        </p:sp>
        <p:sp>
          <p:nvSpPr>
            <p:cNvPr id="115745" name="Oval 53"/>
            <p:cNvSpPr>
              <a:spLocks noChangeArrowheads="1"/>
            </p:cNvSpPr>
            <p:nvPr/>
          </p:nvSpPr>
          <p:spPr bwMode="auto">
            <a:xfrm>
              <a:off x="3726" y="2190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5</a:t>
              </a:r>
            </a:p>
          </p:txBody>
        </p:sp>
        <p:sp>
          <p:nvSpPr>
            <p:cNvPr id="115746" name="Line 54"/>
            <p:cNvSpPr>
              <a:spLocks noChangeShapeType="1"/>
            </p:cNvSpPr>
            <p:nvPr/>
          </p:nvSpPr>
          <p:spPr bwMode="auto">
            <a:xfrm flipH="1">
              <a:off x="3878" y="3068"/>
              <a:ext cx="272" cy="363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7" name="Line 55"/>
            <p:cNvSpPr>
              <a:spLocks noChangeShapeType="1"/>
            </p:cNvSpPr>
            <p:nvPr/>
          </p:nvSpPr>
          <p:spPr bwMode="auto">
            <a:xfrm flipH="1">
              <a:off x="3787" y="2705"/>
              <a:ext cx="0" cy="635"/>
            </a:xfrm>
            <a:prstGeom prst="line">
              <a:avLst/>
            </a:prstGeom>
            <a:noFill/>
            <a:ln w="38100">
              <a:solidFill>
                <a:srgbClr val="4D4D4D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48" name="Oval 56"/>
            <p:cNvSpPr>
              <a:spLocks noChangeArrowheads="1"/>
            </p:cNvSpPr>
            <p:nvPr/>
          </p:nvSpPr>
          <p:spPr bwMode="auto">
            <a:xfrm>
              <a:off x="4089" y="2961"/>
              <a:ext cx="152" cy="152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 sz="1200" b="1"/>
                <a:t>7</a:t>
              </a:r>
            </a:p>
          </p:txBody>
        </p:sp>
        <p:sp>
          <p:nvSpPr>
            <p:cNvPr id="115749" name="Text Box 57"/>
            <p:cNvSpPr txBox="1">
              <a:spLocks noChangeArrowheads="1"/>
            </p:cNvSpPr>
            <p:nvPr/>
          </p:nvSpPr>
          <p:spPr bwMode="auto">
            <a:xfrm>
              <a:off x="3606" y="2901"/>
              <a:ext cx="1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j</a:t>
              </a:r>
            </a:p>
          </p:txBody>
        </p:sp>
        <p:sp>
          <p:nvSpPr>
            <p:cNvPr id="115750" name="Text Box 58"/>
            <p:cNvSpPr txBox="1">
              <a:spLocks noChangeArrowheads="1"/>
            </p:cNvSpPr>
            <p:nvPr/>
          </p:nvSpPr>
          <p:spPr bwMode="auto">
            <a:xfrm>
              <a:off x="3969" y="321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altLang="zh-CN">
                  <a:solidFill>
                    <a:srgbClr val="4D4D4D"/>
                  </a:solidFill>
                </a:rPr>
                <a:t>h</a:t>
              </a:r>
            </a:p>
          </p:txBody>
        </p:sp>
      </p:grpSp>
      <p:sp>
        <p:nvSpPr>
          <p:cNvPr id="115714" name="Text Box 59"/>
          <p:cNvSpPr txBox="1">
            <a:spLocks noChangeArrowheads="1"/>
          </p:cNvSpPr>
          <p:nvPr/>
        </p:nvSpPr>
        <p:spPr bwMode="auto">
          <a:xfrm>
            <a:off x="1042988" y="1701800"/>
            <a:ext cx="3816350" cy="4110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zh-CN" altLang="en-US"/>
              <a:t>程序源代码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zh-CN"/>
              <a:t>1.	dim a, b as integer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dim c as double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if (a &gt;0 </a:t>
            </a:r>
            <a:r>
              <a:rPr lang="en-US" altLang="zh-CN">
                <a:solidFill>
                  <a:srgbClr val="FF0000"/>
                </a:solidFill>
              </a:rPr>
              <a:t>or</a:t>
            </a:r>
            <a:r>
              <a:rPr lang="en-US" altLang="zh-CN"/>
              <a:t> b &gt; 0) then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     c = c / a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end if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if (a &gt; 1 </a:t>
            </a:r>
            <a:r>
              <a:rPr lang="en-US" altLang="zh-CN">
                <a:solidFill>
                  <a:srgbClr val="FF0000"/>
                </a:solidFill>
              </a:rPr>
              <a:t>and</a:t>
            </a:r>
            <a:r>
              <a:rPr lang="en-US" altLang="zh-CN"/>
              <a:t> c &gt; 1) then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     c = c + 1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end if</a:t>
            </a:r>
          </a:p>
          <a:p>
            <a:pPr marL="457200" indent="-457200">
              <a:spcBef>
                <a:spcPct val="50000"/>
              </a:spcBef>
              <a:buFontTx/>
              <a:buAutoNum type="arabicPeriod" startAt="2"/>
            </a:pPr>
            <a:r>
              <a:rPr lang="en-US" altLang="zh-CN"/>
              <a:t>c = b + c</a:t>
            </a:r>
          </a:p>
        </p:txBody>
      </p:sp>
      <p:sp>
        <p:nvSpPr>
          <p:cNvPr id="115715" name="Text Box 67"/>
          <p:cNvSpPr txBox="1">
            <a:spLocks noChangeArrowheads="1"/>
          </p:cNvSpPr>
          <p:nvPr/>
        </p:nvSpPr>
        <p:spPr bwMode="auto">
          <a:xfrm>
            <a:off x="4859338" y="1695450"/>
            <a:ext cx="2160587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程序控制流图</a:t>
            </a:r>
          </a:p>
        </p:txBody>
      </p:sp>
      <p:sp>
        <p:nvSpPr>
          <p:cNvPr id="40" name="Rectangle 8"/>
          <p:cNvSpPr txBox="1">
            <a:spLocks noChangeArrowheads="1"/>
          </p:cNvSpPr>
          <p:nvPr/>
        </p:nvSpPr>
        <p:spPr bwMode="auto">
          <a:xfrm>
            <a:off x="1116013" y="404813"/>
            <a:ext cx="673258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6725" indent="-347663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  <a:buClr>
                <a:srgbClr val="009066"/>
              </a:buClr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示例：语句覆盖不能发现的问题</a:t>
            </a:r>
            <a:endParaRPr lang="de-DE" altLang="de-DE" sz="3200" dirty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15717" name="TextBox 37"/>
          <p:cNvSpPr txBox="1">
            <a:spLocks noChangeArrowheads="1"/>
          </p:cNvSpPr>
          <p:nvPr/>
        </p:nvSpPr>
        <p:spPr bwMode="auto">
          <a:xfrm>
            <a:off x="1655763" y="6057900"/>
            <a:ext cx="25511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(a, b ,c)= (1, 1, 2)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3924300" y="3284538"/>
            <a:ext cx="631825" cy="369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6600"/>
                </a:solidFill>
                <a:ea typeface="宋体" pitchFamily="2" charset="-122"/>
              </a:rPr>
              <a:t>and</a:t>
            </a:r>
            <a:endParaRPr lang="zh-CN" altLang="en-US" dirty="0">
              <a:solidFill>
                <a:srgbClr val="FF6600"/>
              </a:solidFill>
              <a:ea typeface="宋体" pitchFamily="2" charset="-122"/>
            </a:endParaRPr>
          </a:p>
        </p:txBody>
      </p:sp>
      <p:sp>
        <p:nvSpPr>
          <p:cNvPr id="115719" name="矩形 36"/>
          <p:cNvSpPr>
            <a:spLocks noChangeArrowheads="1"/>
          </p:cNvSpPr>
          <p:nvPr/>
        </p:nvSpPr>
        <p:spPr bwMode="auto">
          <a:xfrm>
            <a:off x="3995738" y="4797425"/>
            <a:ext cx="452437" cy="368300"/>
          </a:xfrm>
          <a:prstGeom prst="rect">
            <a:avLst/>
          </a:prstGeom>
          <a:solidFill>
            <a:srgbClr val="D4ECED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6600"/>
                </a:solidFill>
              </a:rPr>
              <a:t>or</a:t>
            </a:r>
            <a:endParaRPr lang="zh-CN" altLang="en-US">
              <a:solidFill>
                <a:srgbClr val="FF6600"/>
              </a:solidFill>
            </a:endParaRPr>
          </a:p>
        </p:txBody>
      </p:sp>
      <p:cxnSp>
        <p:nvCxnSpPr>
          <p:cNvPr id="115720" name="曲线连接符 4"/>
          <p:cNvCxnSpPr>
            <a:cxnSpLocks noChangeShapeType="1"/>
            <a:stCxn id="3" idx="1"/>
          </p:cNvCxnSpPr>
          <p:nvPr/>
        </p:nvCxnSpPr>
        <p:spPr bwMode="auto">
          <a:xfrm rot="10800000">
            <a:off x="2411413" y="3284538"/>
            <a:ext cx="1512887" cy="185737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5721" name="曲线连接符 42"/>
          <p:cNvCxnSpPr>
            <a:cxnSpLocks noChangeShapeType="1"/>
            <a:stCxn id="115719" idx="1"/>
          </p:cNvCxnSpPr>
          <p:nvPr/>
        </p:nvCxnSpPr>
        <p:spPr bwMode="auto">
          <a:xfrm rot="10800000">
            <a:off x="2555875" y="4508500"/>
            <a:ext cx="1439863" cy="473075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170738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3.4.1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判定覆盖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676291" name="Rectangle 3"/>
          <p:cNvSpPr>
            <a:spLocks noChangeArrowheads="1"/>
          </p:cNvSpPr>
          <p:nvPr/>
        </p:nvSpPr>
        <p:spPr bwMode="auto">
          <a:xfrm>
            <a:off x="395288" y="1844675"/>
            <a:ext cx="5400675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u="sng" dirty="0"/>
              <a:t>判定覆盖法的基本思想是设计若干用例，运行被测程序，使得程序中每个判断的取真分支和取假分支至少经历一次，即判断真假值均曾被满足</a:t>
            </a:r>
            <a:r>
              <a:rPr lang="zh-CN" altLang="en-US" sz="2400" i="0" dirty="0"/>
              <a:t>。</a:t>
            </a:r>
            <a:endParaRPr lang="en-US" altLang="zh-CN" sz="2400" i="0" dirty="0"/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/>
              <a:t>一个判定代表着程序的一个分支，</a:t>
            </a:r>
            <a:endParaRPr lang="en-US" altLang="zh-CN" sz="2400" i="0" dirty="0"/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defRPr/>
            </a:pPr>
            <a:r>
              <a:rPr lang="en-US" altLang="zh-CN" sz="2400" i="0" dirty="0"/>
              <a:t>     </a:t>
            </a:r>
            <a:r>
              <a:rPr lang="zh-CN" altLang="en-US" sz="2400" i="0" dirty="0"/>
              <a:t>所以判定覆盖也被称为分支覆盖。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17763" name="Picture 2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1500" y="1773238"/>
            <a:ext cx="3267075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7764" name="Straight Arrow Connector 6"/>
          <p:cNvCxnSpPr>
            <a:cxnSpLocks noChangeShapeType="1"/>
          </p:cNvCxnSpPr>
          <p:nvPr/>
        </p:nvCxnSpPr>
        <p:spPr bwMode="auto">
          <a:xfrm>
            <a:off x="6948488" y="2924175"/>
            <a:ext cx="863600" cy="0"/>
          </a:xfrm>
          <a:prstGeom prst="straightConnector1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arrow" w="med" len="med"/>
          </a:ln>
        </p:spPr>
      </p:cxnSp>
      <p:cxnSp>
        <p:nvCxnSpPr>
          <p:cNvPr id="117765" name="Straight Arrow Connector 7"/>
          <p:cNvCxnSpPr>
            <a:cxnSpLocks noChangeShapeType="1"/>
          </p:cNvCxnSpPr>
          <p:nvPr/>
        </p:nvCxnSpPr>
        <p:spPr bwMode="auto">
          <a:xfrm flipH="1">
            <a:off x="6300788" y="3284538"/>
            <a:ext cx="1587" cy="792162"/>
          </a:xfrm>
          <a:prstGeom prst="straightConnector1">
            <a:avLst/>
          </a:prstGeom>
          <a:noFill/>
          <a:ln w="28575" algn="ctr">
            <a:solidFill>
              <a:srgbClr val="FF66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示例：绘制控制图</a:t>
            </a:r>
          </a:p>
        </p:txBody>
      </p:sp>
      <p:pic>
        <p:nvPicPr>
          <p:cNvPr id="119810" name="Picture 2" descr="WhiteBoxTestCas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4413" y="1557338"/>
            <a:ext cx="3419475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1" name="Picture 3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1557338"/>
            <a:ext cx="3313112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70738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3.4.2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条件覆盖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21858" name="Rectangle 3"/>
          <p:cNvSpPr>
            <a:spLocks noChangeArrowheads="1"/>
          </p:cNvSpPr>
          <p:nvPr/>
        </p:nvSpPr>
        <p:spPr bwMode="auto">
          <a:xfrm>
            <a:off x="684213" y="1916113"/>
            <a:ext cx="762000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u="sng"/>
              <a:t>条件覆盖的基本思想是设计若干测试用例，执行被测程序以后，要使每个判断中每个条件的可能取值至少满足一次</a:t>
            </a:r>
            <a:r>
              <a:rPr lang="zh-CN" altLang="en-US" sz="2400"/>
              <a:t>。</a:t>
            </a:r>
            <a:endParaRPr lang="en-US" altLang="zh-CN" sz="2400"/>
          </a:p>
        </p:txBody>
      </p:sp>
      <p:sp>
        <p:nvSpPr>
          <p:cNvPr id="121859" name="文本框 1"/>
          <p:cNvSpPr txBox="1">
            <a:spLocks noChangeArrowheads="1"/>
          </p:cNvSpPr>
          <p:nvPr/>
        </p:nvSpPr>
        <p:spPr bwMode="auto">
          <a:xfrm>
            <a:off x="1692275" y="4508500"/>
            <a:ext cx="28082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/>
              <a:t>（</a:t>
            </a:r>
            <a:r>
              <a:rPr kumimoji="1" lang="en-US" altLang="zh-CN" sz="2800"/>
              <a:t>a&gt;0 and b&gt;0</a:t>
            </a:r>
            <a:r>
              <a:rPr kumimoji="1" lang="zh-CN" altLang="en-US" sz="2800"/>
              <a:t>）</a:t>
            </a:r>
            <a:r>
              <a:rPr kumimoji="1" lang="en-US" altLang="zh-CN" sz="2800"/>
              <a:t> </a:t>
            </a:r>
            <a:endParaRPr kumimoji="1" lang="zh-CN" altLang="en-US" sz="2800"/>
          </a:p>
        </p:txBody>
      </p:sp>
      <p:sp>
        <p:nvSpPr>
          <p:cNvPr id="121860" name="文本框 5"/>
          <p:cNvSpPr txBox="1">
            <a:spLocks noChangeArrowheads="1"/>
          </p:cNvSpPr>
          <p:nvPr/>
        </p:nvSpPr>
        <p:spPr bwMode="auto">
          <a:xfrm>
            <a:off x="5219700" y="4005263"/>
            <a:ext cx="12239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200">
                <a:solidFill>
                  <a:srgbClr val="FF6600"/>
                </a:solidFill>
              </a:rPr>
              <a:t>a&gt;0</a:t>
            </a:r>
          </a:p>
          <a:p>
            <a:endParaRPr kumimoji="1" lang="en-US" altLang="zh-CN" sz="3200">
              <a:solidFill>
                <a:srgbClr val="FF6600"/>
              </a:solidFill>
            </a:endParaRPr>
          </a:p>
          <a:p>
            <a:r>
              <a:rPr kumimoji="1" lang="zh-CN" altLang="zh-CN" sz="3200">
                <a:solidFill>
                  <a:srgbClr val="FF6600"/>
                </a:solidFill>
              </a:rPr>
              <a:t>b</a:t>
            </a:r>
            <a:r>
              <a:rPr kumimoji="1" lang="en-US" altLang="zh-CN" sz="3200">
                <a:solidFill>
                  <a:srgbClr val="FF6600"/>
                </a:solidFill>
              </a:rPr>
              <a:t>&gt;0 </a:t>
            </a:r>
            <a:endParaRPr kumimoji="1" lang="zh-CN" altLang="en-US" sz="3200">
              <a:solidFill>
                <a:srgbClr val="FF6600"/>
              </a:solidFill>
            </a:endParaRPr>
          </a:p>
        </p:txBody>
      </p:sp>
      <p:sp>
        <p:nvSpPr>
          <p:cNvPr id="121861" name="左大括号 2"/>
          <p:cNvSpPr>
            <a:spLocks/>
          </p:cNvSpPr>
          <p:nvPr/>
        </p:nvSpPr>
        <p:spPr bwMode="auto">
          <a:xfrm>
            <a:off x="4427538" y="4005263"/>
            <a:ext cx="649287" cy="1584325"/>
          </a:xfrm>
          <a:prstGeom prst="leftBrace">
            <a:avLst>
              <a:gd name="adj1" fmla="val 29213"/>
              <a:gd name="adj2" fmla="val 50000"/>
            </a:avLst>
          </a:prstGeom>
          <a:noFill/>
          <a:ln w="28575" algn="ctr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示例：列出所有条件</a:t>
            </a:r>
          </a:p>
        </p:txBody>
      </p:sp>
      <p:pic>
        <p:nvPicPr>
          <p:cNvPr id="123906" name="Picture 2" descr="WhiteBoxTestCas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4550" y="1952625"/>
            <a:ext cx="234315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3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" y="1773238"/>
            <a:ext cx="247808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6084888" y="1835150"/>
            <a:ext cx="2771775" cy="43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85725">
              <a:lnSpc>
                <a:spcPct val="150000"/>
              </a:lnSpc>
              <a:tabLst>
                <a:tab pos="495300" algn="l"/>
              </a:tabLst>
              <a:defRPr/>
            </a:pPr>
            <a:r>
              <a:rPr lang="zh-CN" sz="2000" b="1" i="0" dirty="0">
                <a:solidFill>
                  <a:srgbClr val="0070C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判定条件</a:t>
            </a:r>
            <a:r>
              <a:rPr lang="en-US" altLang="zh-CN" sz="2000" b="1" i="0" dirty="0">
                <a:solidFill>
                  <a:srgbClr val="0070C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M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hangingPunct="0">
              <a:lnSpc>
                <a:spcPct val="150000"/>
              </a:lnSpc>
              <a:buFontTx/>
              <a:buChar char="•"/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条件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a&gt;0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 取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.T.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T1</a:t>
            </a:r>
          </a:p>
          <a:p>
            <a:pPr marL="900113" eaLnBrk="0" hangingPunct="0">
              <a:lnSpc>
                <a:spcPct val="150000"/>
              </a:lnSpc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.F.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F1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hangingPunct="0">
              <a:lnSpc>
                <a:spcPct val="150000"/>
              </a:lnSpc>
              <a:buFontTx/>
              <a:buChar char="•"/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条件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b&gt;0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 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.T.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T2</a:t>
            </a:r>
          </a:p>
          <a:p>
            <a:pPr marL="900113" eaLnBrk="0" hangingPunct="0">
              <a:lnSpc>
                <a:spcPct val="150000"/>
              </a:lnSpc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.F.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F2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；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hangingPunct="0">
              <a:lnSpc>
                <a:spcPct val="150000"/>
              </a:lnSpc>
              <a:tabLst>
                <a:tab pos="495300" algn="l"/>
              </a:tabLst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判定条件</a:t>
            </a:r>
            <a:r>
              <a:rPr lang="en-US" altLang="zh-CN" sz="2000" b="1" dirty="0">
                <a:solidFill>
                  <a:srgbClr val="0070C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hangingPunct="0">
              <a:lnSpc>
                <a:spcPct val="150000"/>
              </a:lnSpc>
              <a:buFontTx/>
              <a:buChar char="•"/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条件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a&gt;1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 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.T.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T3</a:t>
            </a:r>
          </a:p>
          <a:p>
            <a:pPr marL="900113" eaLnBrk="0" hangingPunct="0">
              <a:lnSpc>
                <a:spcPct val="150000"/>
              </a:lnSpc>
              <a:tabLst>
                <a:tab pos="900113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.F.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F3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hangingPunct="0">
              <a:lnSpc>
                <a:spcPct val="150000"/>
              </a:lnSpc>
              <a:buFontTx/>
              <a:buChar char="•"/>
              <a:tabLst>
                <a:tab pos="495300" algn="l"/>
              </a:tabLst>
              <a:defRPr/>
            </a:pP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条件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c&gt;1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： 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.T.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T4</a:t>
            </a:r>
          </a:p>
          <a:p>
            <a:pPr marL="900113" eaLnBrk="0" hangingPunct="0">
              <a:lnSpc>
                <a:spcPct val="150000"/>
              </a:lnSpc>
              <a:tabLst>
                <a:tab pos="4953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取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.F.</a:t>
            </a:r>
            <a:r>
              <a:rPr lang="zh-CN" altLang="en-US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时为</a:t>
            </a:r>
            <a:r>
              <a:rPr lang="en-US" altLang="zh-CN" i="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F4</a:t>
            </a:r>
            <a:endParaRPr lang="zh-CN" altLang="en-US" i="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/>
          <p:cNvSpPr txBox="1">
            <a:spLocks noChangeArrowheads="1"/>
          </p:cNvSpPr>
          <p:nvPr/>
        </p:nvSpPr>
        <p:spPr bwMode="auto">
          <a:xfrm>
            <a:off x="1116013" y="404813"/>
            <a:ext cx="673258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6725" indent="-347663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  <a:buClr>
                <a:srgbClr val="009066"/>
              </a:buClr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示例：覆盖所有条件</a:t>
            </a:r>
            <a:endParaRPr lang="de-DE" altLang="de-DE" sz="3200" dirty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295400" y="2024063"/>
            <a:ext cx="2654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(a, b ,c)= (2, -1, 0)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172454" y="3812014"/>
            <a:ext cx="26532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(a, b ,c)= (-1, 1, 2)</a:t>
            </a:r>
          </a:p>
          <a:p>
            <a:r>
              <a:rPr lang="en-US" altLang="zh-CN" sz="2400" dirty="0"/>
              <a:t>M=F,N=T</a:t>
            </a:r>
            <a:endParaRPr lang="zh-CN" altLang="en-US" sz="2400" dirty="0"/>
          </a:p>
        </p:txBody>
      </p:sp>
      <p:pic>
        <p:nvPicPr>
          <p:cNvPr id="124932" name="Picture 3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675" y="1628775"/>
            <a:ext cx="3203575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124075" y="2852738"/>
            <a:ext cx="23034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T1, F2, T3, F4</a:t>
            </a:r>
          </a:p>
          <a:p>
            <a:r>
              <a:rPr lang="en-US" altLang="zh-CN" sz="2400" b="1" dirty="0">
                <a:solidFill>
                  <a:srgbClr val="0070C0"/>
                </a:solidFill>
              </a:rPr>
              <a:t>M=F,N=T</a:t>
            </a:r>
          </a:p>
          <a:p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195513" y="4724400"/>
            <a:ext cx="2305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/>
              <a:t>F1, T2, F3, T4</a:t>
            </a:r>
            <a:endParaRPr lang="zh-CN" altLang="en-US" sz="24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20750" y="581025"/>
            <a:ext cx="7170738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3.4.3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判定条件覆盖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684213" y="1484313"/>
            <a:ext cx="7991475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2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 u="sng"/>
              <a:t>判定</a:t>
            </a:r>
            <a:r>
              <a:rPr lang="en-US" altLang="zh-CN" sz="2400" i="0" u="sng"/>
              <a:t>-</a:t>
            </a:r>
            <a:r>
              <a:rPr lang="zh-CN" altLang="en-US" sz="2400" i="0" u="sng"/>
              <a:t>条件覆盖是判定和条件覆盖设计方法的交集</a:t>
            </a:r>
            <a:r>
              <a:rPr lang="zh-CN" altLang="en-US" sz="2400" i="0"/>
              <a:t>，即设计足够的测试用例，使得判断条件中的所有条件可能取值至少执行一次，同时，所有判断的可能结果至少执行一次</a:t>
            </a:r>
            <a:endParaRPr lang="en-US" altLang="zh-CN" sz="2400" i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60" y="3684796"/>
            <a:ext cx="8320228" cy="2048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/>
          <p:cNvSpPr txBox="1">
            <a:spLocks noChangeArrowheads="1"/>
          </p:cNvSpPr>
          <p:nvPr/>
        </p:nvSpPr>
        <p:spPr bwMode="auto">
          <a:xfrm>
            <a:off x="1187450" y="333375"/>
            <a:ext cx="673258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66725" indent="-347663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algn="l" defTabSz="1436688"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436688" fontAlgn="base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  <a:buClr>
                <a:srgbClr val="009066"/>
              </a:buClr>
              <a:buFont typeface="Wingdings" pitchFamily="2" charset="2"/>
              <a:buNone/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示例：覆盖判定</a:t>
            </a:r>
            <a:r>
              <a:rPr lang="en-US" altLang="zh-CN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/</a:t>
            </a:r>
            <a:r>
              <a:rPr lang="zh-CN" altLang="en-US" sz="3200" dirty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条件</a:t>
            </a:r>
            <a:endParaRPr lang="de-DE" altLang="de-DE" sz="3200" dirty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295400" y="2024063"/>
            <a:ext cx="2551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70C0"/>
                </a:solidFill>
              </a:rPr>
              <a:t>(a, b ,c)= (2, 1, 2)</a:t>
            </a:r>
            <a:endParaRPr lang="zh-CN" altLang="en-US" sz="240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439863" y="3824288"/>
            <a:ext cx="2652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(a, b ,c)= (-1, 0, 1)</a:t>
            </a:r>
            <a:endParaRPr lang="zh-CN" altLang="en-US" sz="2400"/>
          </a:p>
        </p:txBody>
      </p:sp>
      <p:pic>
        <p:nvPicPr>
          <p:cNvPr id="129028" name="Picture 3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675" y="1628775"/>
            <a:ext cx="3203575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2124075" y="2852738"/>
            <a:ext cx="23034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T1, T2, T3, T4</a:t>
            </a:r>
          </a:p>
          <a:p>
            <a:r>
              <a:rPr lang="en-US" altLang="zh-CN" sz="2400" b="1" dirty="0">
                <a:solidFill>
                  <a:srgbClr val="0070C0"/>
                </a:solidFill>
              </a:rPr>
              <a:t>M=T,N=T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195513" y="4724400"/>
            <a:ext cx="23050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/>
              <a:t>F1, F2, F3, F4</a:t>
            </a:r>
          </a:p>
          <a:p>
            <a:r>
              <a:rPr lang="en-US" altLang="zh-CN" sz="2400" b="1" dirty="0"/>
              <a:t>M=F,N=F</a:t>
            </a:r>
            <a:endParaRPr lang="zh-CN" altLang="en-US" sz="2400" b="1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76810" y="5730141"/>
            <a:ext cx="34507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/>
              <a:t>AND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OR</a:t>
            </a:r>
            <a:r>
              <a:rPr lang="zh-CN" altLang="en-US" sz="2400" b="1" dirty="0"/>
              <a:t>的互换问题无法监测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41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835150" y="2420938"/>
            <a:ext cx="2520950" cy="33115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 eaLnBrk="1" hangingPunct="1"/>
            <a:r>
              <a:rPr kumimoji="1" lang="zh-CN" altLang="en-US" sz="3200">
                <a:solidFill>
                  <a:srgbClr val="FFFF00"/>
                </a:solidFill>
              </a:rPr>
              <a:t>过去常提</a:t>
            </a:r>
            <a:r>
              <a:rPr kumimoji="1" lang="en-US" altLang="zh-CN" sz="3200">
                <a:solidFill>
                  <a:srgbClr val="FFFF00"/>
                </a:solidFill>
              </a:rPr>
              <a:t>“</a:t>
            </a:r>
            <a:r>
              <a:rPr kumimoji="1" lang="zh-CN" altLang="en-US" sz="3200">
                <a:solidFill>
                  <a:srgbClr val="FFFF00"/>
                </a:solidFill>
              </a:rPr>
              <a:t>黑盒和白盒</a:t>
            </a:r>
            <a:r>
              <a:rPr kumimoji="1" lang="en-US" altLang="zh-CN" sz="3200">
                <a:solidFill>
                  <a:srgbClr val="FFFF00"/>
                </a:solidFill>
              </a:rPr>
              <a:t>”</a:t>
            </a:r>
            <a:r>
              <a:rPr kumimoji="1" lang="zh-CN" altLang="en-US" sz="3200">
                <a:solidFill>
                  <a:srgbClr val="FFFF00"/>
                </a:solidFill>
              </a:rPr>
              <a:t>方法</a:t>
            </a:r>
          </a:p>
        </p:txBody>
      </p:sp>
      <p:sp>
        <p:nvSpPr>
          <p:cNvPr id="28675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CE32A41-5113-4F5D-A314-CB42949199E8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716463" y="2276475"/>
            <a:ext cx="2674937" cy="36195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等价类划分法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边界值分析法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判定表方法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因果图法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正交试验法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功能图法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solidFill>
                  <a:srgbClr val="FFFBB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错误推测法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51050" y="2492375"/>
            <a:ext cx="2376488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语句覆盖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判定覆盖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判定条件覆盖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条件组合覆盖</a:t>
            </a:r>
          </a:p>
          <a:p>
            <a:pPr marL="114300" indent="-1143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8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基本路径覆盖</a:t>
            </a:r>
          </a:p>
        </p:txBody>
      </p:sp>
      <p:sp>
        <p:nvSpPr>
          <p:cNvPr id="7" name="右大括号 6"/>
          <p:cNvSpPr/>
          <p:nvPr/>
        </p:nvSpPr>
        <p:spPr bwMode="auto">
          <a:xfrm>
            <a:off x="6732588" y="3500438"/>
            <a:ext cx="503237" cy="1800225"/>
          </a:xfrm>
          <a:prstGeom prst="rightBrace">
            <a:avLst>
              <a:gd name="adj1" fmla="val 36869"/>
              <a:gd name="adj2" fmla="val 50000"/>
            </a:avLst>
          </a:prstGeom>
          <a:noFill/>
          <a:ln w="2857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4750" y="3860800"/>
            <a:ext cx="935038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黑盒方法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5288" y="3716338"/>
            <a:ext cx="936625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800" i="0" dirty="0">
                <a:solidFill>
                  <a:schemeClr val="accent1">
                    <a:lumMod val="50000"/>
                  </a:schemeClr>
                </a:solidFill>
                <a:ea typeface="宋体" pitchFamily="2" charset="-122"/>
              </a:rPr>
              <a:t>白盒方法</a:t>
            </a:r>
          </a:p>
        </p:txBody>
      </p:sp>
      <p:sp>
        <p:nvSpPr>
          <p:cNvPr id="28681" name="左大括号 9"/>
          <p:cNvSpPr>
            <a:spLocks/>
          </p:cNvSpPr>
          <p:nvPr/>
        </p:nvSpPr>
        <p:spPr bwMode="auto">
          <a:xfrm>
            <a:off x="1331913" y="2636838"/>
            <a:ext cx="647700" cy="3024187"/>
          </a:xfrm>
          <a:prstGeom prst="leftBrace">
            <a:avLst>
              <a:gd name="adj1" fmla="val 34802"/>
              <a:gd name="adj2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04813"/>
            <a:ext cx="7170737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3.4.4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条件组合测试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611188" y="1916113"/>
            <a:ext cx="7921625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3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 u="sng" dirty="0"/>
              <a:t>条件组合覆盖的基本思想是设计足够的测试用例，</a:t>
            </a:r>
            <a:r>
              <a:rPr lang="zh-CN" altLang="en-US" sz="2400" i="0" dirty="0"/>
              <a:t>使得</a:t>
            </a:r>
            <a:r>
              <a:rPr lang="zh-CN" altLang="en-US" sz="2400" b="1" i="0" dirty="0"/>
              <a:t>每个判定</a:t>
            </a:r>
            <a:r>
              <a:rPr lang="zh-CN" altLang="en-US" sz="2400" i="0" dirty="0"/>
              <a:t>中条件结果的所有可能组合至少出现一次。</a:t>
            </a:r>
            <a:endParaRPr lang="en-US" altLang="zh-CN" sz="2400" i="0" dirty="0"/>
          </a:p>
          <a:p>
            <a:pPr marL="355600" indent="-355600" eaLnBrk="0" hangingPunct="0">
              <a:lnSpc>
                <a:spcPct val="13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endParaRPr lang="en-US" altLang="zh-CN" sz="2400" i="0" dirty="0"/>
          </a:p>
          <a:p>
            <a:pPr marL="355600" indent="-355600" eaLnBrk="0" hangingPunct="0">
              <a:lnSpc>
                <a:spcPct val="13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 dirty="0"/>
              <a:t>它与条件覆盖的差别是它不是简单地要求每个条件都出现“真”与“假”两种结果，而是要求让这些结果的</a:t>
            </a:r>
            <a:r>
              <a:rPr lang="zh-CN" altLang="en-US" sz="2400" b="1" i="0" dirty="0"/>
              <a:t>所有可能组合都至少出现一次</a:t>
            </a:r>
            <a:endParaRPr lang="en-US" altLang="zh-CN" sz="2400" b="1" i="0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2198688" y="2041525"/>
            <a:ext cx="1752600" cy="3322638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zh-CN" altLang="en-US" sz="4000" b="1" i="1" dirty="0">
                <a:solidFill>
                  <a:schemeClr val="hlink"/>
                </a:solidFill>
              </a:rPr>
              <a:t> </a:t>
            </a:r>
            <a:r>
              <a:rPr lang="en-US" altLang="zh-CN" b="1" i="1" dirty="0">
                <a:solidFill>
                  <a:schemeClr val="hlink"/>
                </a:solidFill>
              </a:rPr>
              <a:t>(1)</a:t>
            </a:r>
            <a:endParaRPr lang="zh-CN" altLang="en-US" b="1" i="1" dirty="0">
              <a:solidFill>
                <a:schemeClr val="hlink"/>
              </a:solidFill>
            </a:endParaRPr>
          </a:p>
        </p:txBody>
      </p:sp>
      <p:pic>
        <p:nvPicPr>
          <p:cNvPr id="6" name="Picture 3" descr="WhiteBoxTestC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89" y="-87467"/>
            <a:ext cx="3203575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85105"/>
              </p:ext>
            </p:extLst>
          </p:nvPr>
        </p:nvGraphicFramePr>
        <p:xfrm>
          <a:off x="1807083" y="3775076"/>
          <a:ext cx="7302600" cy="3048000"/>
        </p:xfrm>
        <a:graphic>
          <a:graphicData uri="http://schemas.openxmlformats.org/drawingml/2006/table">
            <a:tbl>
              <a:tblPr/>
              <a:tblGrid>
                <a:gridCol w="1156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4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6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组合编号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覆盖条件取值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判定条件取值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判定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-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条件组合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M=.T.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a&gt;0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b&gt;0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取真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a&gt;0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b&lt;=0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取假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a&lt;=0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b&gt;0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取假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a&lt;=0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b&lt;=0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取假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a&gt;1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c&gt;1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取真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a&gt;1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c&lt;=1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取真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alt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&lt;=1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c&gt;1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取真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N=.F.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a&lt;=1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c&lt;=1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取假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ounded Rectangle 4"/>
          <p:cNvSpPr>
            <a:spLocks noChangeArrowheads="1"/>
          </p:cNvSpPr>
          <p:nvPr/>
        </p:nvSpPr>
        <p:spPr bwMode="auto">
          <a:xfrm>
            <a:off x="4140200" y="1916113"/>
            <a:ext cx="1387475" cy="3673475"/>
          </a:xfrm>
          <a:prstGeom prst="roundRect">
            <a:avLst>
              <a:gd name="adj" fmla="val 16667"/>
            </a:avLst>
          </a:prstGeom>
          <a:solidFill>
            <a:srgbClr val="FFFBBF">
              <a:alpha val="50195"/>
            </a:srgbClr>
          </a:solidFill>
          <a:ln w="9525" algn="ctr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zh-CN" altLang="en-US" sz="4000" b="1" i="1" dirty="0">
                <a:solidFill>
                  <a:schemeClr val="hlink"/>
                </a:solidFill>
              </a:rPr>
              <a:t> </a:t>
            </a:r>
            <a:r>
              <a:rPr lang="en-US" altLang="zh-CN" b="1" i="1" dirty="0">
                <a:solidFill>
                  <a:schemeClr val="hlink"/>
                </a:solidFill>
              </a:rPr>
              <a:t>(2)</a:t>
            </a:r>
            <a:endParaRPr lang="zh-CN" altLang="en-US" b="1" i="1" dirty="0">
              <a:solidFill>
                <a:schemeClr val="hlin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9388" y="1916113"/>
          <a:ext cx="6120680" cy="3590694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30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测试用例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覆盖条件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Arial"/>
                        </a:rPr>
                        <a:t>覆盖路径</a:t>
                      </a:r>
                      <a:endParaRPr lang="zh-CN" sz="1800" kern="10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Arial"/>
                        </a:rPr>
                        <a:t>覆盖组合</a:t>
                      </a:r>
                      <a:endParaRPr lang="zh-CN" sz="1800" kern="10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826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c=6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c=5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1-2-4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724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(</a:t>
                      </a:r>
                      <a:r>
                        <a:rPr lang="en-US" sz="1800" kern="100" dirty="0" err="1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)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=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,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,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-2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(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a,b,c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)=(2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-2)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636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(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a,b,c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)=(-1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2,3)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 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(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a,b,c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)=(-1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2,6) </a:t>
                      </a:r>
                      <a:endParaRPr lang="zh-CN" alt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63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(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a,b,c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)=(-1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,-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2,-3) 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(</a:t>
                      </a:r>
                      <a:r>
                        <a:rPr lang="en-US" altLang="zh-CN" sz="1800" kern="100" dirty="0" err="1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a,b,c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)=(-1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Arial"/>
                        </a:rPr>
                        <a:t>,-</a:t>
                      </a:r>
                      <a:r>
                        <a:rPr lang="en-US" altLang="zh-CN" sz="1800" kern="100" dirty="0">
                          <a:solidFill>
                            <a:srgbClr val="000000"/>
                          </a:solidFill>
                          <a:latin typeface="+mn-lt"/>
                          <a:ea typeface="宋体"/>
                          <a:cs typeface="Times New Roman"/>
                        </a:rPr>
                        <a:t>2,-5) </a:t>
                      </a:r>
                      <a:endParaRPr lang="zh-CN" alt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1-3-5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5203" name="Rounded Rectangle 6"/>
          <p:cNvSpPr>
            <a:spLocks noChangeArrowheads="1"/>
          </p:cNvSpPr>
          <p:nvPr/>
        </p:nvSpPr>
        <p:spPr bwMode="auto">
          <a:xfrm>
            <a:off x="5508625" y="1989138"/>
            <a:ext cx="863600" cy="35274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5204" name="TextBox 7"/>
          <p:cNvSpPr txBox="1">
            <a:spLocks noChangeArrowheads="1"/>
          </p:cNvSpPr>
          <p:nvPr/>
        </p:nvSpPr>
        <p:spPr bwMode="auto">
          <a:xfrm>
            <a:off x="1116013" y="6237288"/>
            <a:ext cx="71199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00000"/>
                </a:solidFill>
              </a:rPr>
              <a:t>覆盖了所有组合，但覆盖路径有限，</a:t>
            </a:r>
            <a:r>
              <a:rPr lang="en-US" altLang="zh-CN" sz="2400">
                <a:solidFill>
                  <a:srgbClr val="C00000"/>
                </a:solidFill>
              </a:rPr>
              <a:t>1-2-5 </a:t>
            </a:r>
            <a:r>
              <a:rPr lang="zh-CN" altLang="en-US" sz="2400">
                <a:solidFill>
                  <a:srgbClr val="C00000"/>
                </a:solidFill>
              </a:rPr>
              <a:t>没被覆盖</a:t>
            </a:r>
          </a:p>
        </p:txBody>
      </p:sp>
      <p:pic>
        <p:nvPicPr>
          <p:cNvPr id="135205" name="Picture 2" descr="WhiteBoxTestCas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882775"/>
            <a:ext cx="2513012" cy="370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260350"/>
            <a:ext cx="7772400" cy="792163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2275" y="2060575"/>
            <a:ext cx="6300788" cy="1223963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kern="1200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条件组合效率不高，有些测试是不必要的</a:t>
            </a:r>
            <a:endParaRPr lang="en-US" altLang="zh-CN" sz="2400" b="1" kern="1200" dirty="0">
              <a:solidFill>
                <a:srgbClr val="FF66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b="1" kern="1200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判定</a:t>
            </a:r>
            <a:r>
              <a:rPr lang="en-US" altLang="zh-CN" sz="2400" b="1" kern="1200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/</a:t>
            </a:r>
            <a:r>
              <a:rPr lang="zh-CN" altLang="en-US" sz="2400" b="1" kern="1200" dirty="0">
                <a:solidFill>
                  <a:srgbClr val="FF66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条件 还不够强：未覆盖路径；还需考虑数据域，数据流控制</a:t>
            </a:r>
            <a:endParaRPr lang="en-US" altLang="zh-CN" sz="2400" b="1" kern="1200" dirty="0">
              <a:solidFill>
                <a:srgbClr val="FF66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pic>
        <p:nvPicPr>
          <p:cNvPr id="137219" name="图片 4" descr="屏幕快照 2014-03-13 下午3.42.2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3933825"/>
            <a:ext cx="52451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260350"/>
            <a:ext cx="7772400" cy="792163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修正条件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/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判定覆盖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484313"/>
            <a:ext cx="8280400" cy="2952750"/>
          </a:xfrm>
        </p:spPr>
        <p:txBody>
          <a:bodyPr/>
          <a:lstStyle/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每个判定的所有可能结果至少能取值一次；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判定中的每个条件的所有可能结果至少取值一次；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一个判定中的每个条件曾经独立地对判定的结果产生影响；</a:t>
            </a:r>
            <a:endParaRPr lang="en-US" altLang="zh-CN" sz="2400" kern="120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>
              <a:lnSpc>
                <a:spcPct val="150000"/>
              </a:lnSpc>
              <a:spcBef>
                <a:spcPct val="0"/>
              </a:spcBef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每个入口和出口至少执行一次</a:t>
            </a:r>
          </a:p>
        </p:txBody>
      </p:sp>
      <p:sp>
        <p:nvSpPr>
          <p:cNvPr id="138243" name="矩形 3"/>
          <p:cNvSpPr>
            <a:spLocks noChangeArrowheads="1"/>
          </p:cNvSpPr>
          <p:nvPr/>
        </p:nvSpPr>
        <p:spPr bwMode="auto">
          <a:xfrm>
            <a:off x="900113" y="5661025"/>
            <a:ext cx="7488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hlinkClick r:id="rId2"/>
              </a:rPr>
              <a:t>http://en.wikipedia.org/wiki/Modified_Condition/Decision_Coverage</a:t>
            </a:r>
            <a:endParaRPr lang="zh-CN" altLang="en-US"/>
          </a:p>
        </p:txBody>
      </p:sp>
      <p:sp>
        <p:nvSpPr>
          <p:cNvPr id="138244" name="矩形 5"/>
          <p:cNvSpPr>
            <a:spLocks noChangeArrowheads="1"/>
          </p:cNvSpPr>
          <p:nvPr/>
        </p:nvSpPr>
        <p:spPr bwMode="auto">
          <a:xfrm>
            <a:off x="971550" y="6165850"/>
            <a:ext cx="6013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hlinkClick r:id="rId3"/>
              </a:rPr>
              <a:t>http://www.dsl.uow.edu.au/~sergiy/MCDC.html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1268760"/>
            <a:ext cx="7104062" cy="4784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8" y="2564904"/>
            <a:ext cx="731844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9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7104062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</a:p>
        </p:txBody>
      </p:sp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58886"/>
              </p:ext>
            </p:extLst>
          </p:nvPr>
        </p:nvGraphicFramePr>
        <p:xfrm>
          <a:off x="3527376" y="2821398"/>
          <a:ext cx="5616624" cy="4061252"/>
        </p:xfrm>
        <a:graphic>
          <a:graphicData uri="http://schemas.openxmlformats.org/drawingml/2006/table">
            <a:tbl>
              <a:tblPr/>
              <a:tblGrid>
                <a:gridCol w="121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8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组合编号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覆盖条件取值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判定条件取值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FF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endParaRPr lang="zh-CN" sz="2000" kern="10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M=.T.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FF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endParaRPr lang="zh-CN" sz="2000" kern="10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453">
                <a:tc>
                  <a:txBody>
                    <a:bodyPr/>
                    <a:lstStyle/>
                    <a:p>
                      <a:pPr algn="l">
                        <a:spcAft>
                          <a:spcPts val="120"/>
                        </a:spcAft>
                      </a:pPr>
                      <a:r>
                        <a:rPr lang="en-US" sz="2000" strike="dbl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endParaRPr lang="zh-CN" sz="2000" strike="dbl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"/>
                        </a:spcAft>
                      </a:pPr>
                      <a:r>
                        <a:rPr lang="en-US" sz="2000" strike="dbl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2000" strike="dbl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strike="dbl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endParaRPr lang="zh-CN" sz="2000" strike="dbl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strike="dbl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M=.F.</a:t>
                      </a:r>
                      <a:endParaRPr lang="zh-CN" sz="2000" strike="dbl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sngStrike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2000" strike="sngStrike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sngStrike" kern="100" dirty="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2000" strike="sngStrike" kern="100" dirty="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strike="sngStrike" kern="100" dirty="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2000" strike="sngStrike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sngStrike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strike="sngStrike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2000" strike="no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 dirty="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2000" strike="no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strike="noStrike" kern="100" baseline="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2000" strike="noStrike" kern="100" baseline="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strike="no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2000" strike="noStrike" kern="100" baseline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 dirty="0">
                          <a:solidFill>
                            <a:srgbClr val="3366FF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2000" strike="no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strike="noStrike" kern="100" baseline="0" dirty="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2000" strike="noStrike" kern="100" baseline="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strike="noStrike" kern="100" baseline="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N=.T.</a:t>
                      </a:r>
                      <a:endParaRPr lang="zh-CN" sz="2000" strike="noStrike" kern="100" baseline="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3366FF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FF66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2000" kern="100" dirty="0">
                        <a:solidFill>
                          <a:srgbClr val="FF6600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N=.F.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3" descr="WhiteBoxTestC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3203575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170738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3.4.5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基本路径覆盖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40290" name="Rectangle 3"/>
          <p:cNvSpPr>
            <a:spLocks noChangeArrowheads="1"/>
          </p:cNvSpPr>
          <p:nvPr/>
        </p:nvSpPr>
        <p:spPr bwMode="auto">
          <a:xfrm>
            <a:off x="107504" y="1458123"/>
            <a:ext cx="8928992" cy="201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eaLnBrk="0" hangingPunct="0">
              <a:lnSpc>
                <a:spcPct val="13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 dirty="0">
                <a:solidFill>
                  <a:srgbClr val="800000"/>
                </a:solidFill>
              </a:rPr>
              <a:t>顾名思义，路径覆盖就是设计所有的测试用例，来覆盖程序中的所有可能的执行路径。</a:t>
            </a:r>
            <a:endParaRPr lang="en-US" altLang="zh-CN" sz="2400" i="0" dirty="0">
              <a:solidFill>
                <a:srgbClr val="800000"/>
              </a:solidFill>
            </a:endParaRPr>
          </a:p>
          <a:p>
            <a:pPr marL="355600" indent="-355600" eaLnBrk="0" hangingPunct="0">
              <a:lnSpc>
                <a:spcPct val="13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</a:pPr>
            <a:r>
              <a:rPr lang="zh-CN" altLang="en-US" sz="2400" i="0" dirty="0">
                <a:solidFill>
                  <a:srgbClr val="800000"/>
                </a:solidFill>
              </a:rPr>
              <a:t>如何一种方法都不能完全覆盖所有测试用例，力求最高的覆盖率</a:t>
            </a:r>
            <a:endParaRPr lang="en-US" altLang="zh-CN" sz="2400" i="0" dirty="0">
              <a:solidFill>
                <a:srgbClr val="8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403600" y="2990850"/>
            <a:ext cx="1533525" cy="3140075"/>
          </a:xfrm>
          <a:prstGeom prst="round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35977"/>
              </p:ext>
            </p:extLst>
          </p:nvPr>
        </p:nvGraphicFramePr>
        <p:xfrm>
          <a:off x="699239" y="3356992"/>
          <a:ext cx="8032859" cy="3104388"/>
        </p:xfrm>
        <a:graphic>
          <a:graphicData uri="http://schemas.openxmlformats.org/drawingml/2006/table">
            <a:tbl>
              <a:tblPr/>
              <a:tblGrid>
                <a:gridCol w="267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5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测试用例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覆盖路径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覆盖条件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覆盖组合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1-2-4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5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c=-3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P2</a:t>
                      </a:r>
                      <a:r>
                        <a:rPr lang="zh-CN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1-2-5</a:t>
                      </a:r>
                      <a:r>
                        <a:rPr lang="zh-CN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solidFill>
                          <a:schemeClr val="accent6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 dirty="0">
                        <a:solidFill>
                          <a:schemeClr val="accent6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c=-2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1-3-4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c=3 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c=6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1-3-4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T4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7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输入：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b=-2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c=-3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输出：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a=-1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b=-2</a:t>
                      </a:r>
                      <a:r>
                        <a:rPr lang="zh-CN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c=-5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P4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（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1-3-5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）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F1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F2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F3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F4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Times New Roman"/>
                        </a:rPr>
                        <a:t>4</a:t>
                      </a:r>
                      <a:r>
                        <a:rPr lang="zh-CN" sz="1800" kern="100" dirty="0">
                          <a:solidFill>
                            <a:srgbClr val="000000"/>
                          </a:solidFill>
                          <a:latin typeface="Arial"/>
                          <a:ea typeface="宋体"/>
                          <a:cs typeface="Arial"/>
                        </a:rPr>
                        <a:t>，</a:t>
                      </a:r>
                      <a:r>
                        <a:rPr lang="en-US" sz="1800" kern="100" dirty="0">
                          <a:solidFill>
                            <a:schemeClr val="accent6"/>
                          </a:solidFill>
                          <a:latin typeface="Arial"/>
                          <a:ea typeface="宋体"/>
                          <a:cs typeface="Times New Roman"/>
                        </a:rPr>
                        <a:t>8</a:t>
                      </a:r>
                      <a:endParaRPr lang="zh-CN" sz="1800" kern="100" dirty="0">
                        <a:solidFill>
                          <a:schemeClr val="accent6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366713"/>
            <a:ext cx="6384925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基本路径覆盖的设计过程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grpSp>
        <p:nvGrpSpPr>
          <p:cNvPr id="142338" name="Group 4"/>
          <p:cNvGrpSpPr>
            <a:grpSpLocks/>
          </p:cNvGrpSpPr>
          <p:nvPr/>
        </p:nvGrpSpPr>
        <p:grpSpPr bwMode="auto">
          <a:xfrm>
            <a:off x="5651500" y="1989138"/>
            <a:ext cx="3241675" cy="3527425"/>
            <a:chOff x="3456" y="2784"/>
            <a:chExt cx="1476" cy="1282"/>
          </a:xfrm>
        </p:grpSpPr>
        <p:sp>
          <p:nvSpPr>
            <p:cNvPr id="142340" name="Line 5"/>
            <p:cNvSpPr>
              <a:spLocks noChangeShapeType="1"/>
            </p:cNvSpPr>
            <p:nvPr/>
          </p:nvSpPr>
          <p:spPr bwMode="auto">
            <a:xfrm>
              <a:off x="3683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1" name="Rectangle 6"/>
            <p:cNvSpPr>
              <a:spLocks noChangeArrowheads="1"/>
            </p:cNvSpPr>
            <p:nvPr/>
          </p:nvSpPr>
          <p:spPr bwMode="auto">
            <a:xfrm>
              <a:off x="4192" y="2881"/>
              <a:ext cx="192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2342" name="Group 7"/>
            <p:cNvGrpSpPr>
              <a:grpSpLocks/>
            </p:cNvGrpSpPr>
            <p:nvPr/>
          </p:nvGrpSpPr>
          <p:grpSpPr bwMode="auto">
            <a:xfrm>
              <a:off x="4389" y="2903"/>
              <a:ext cx="538" cy="23"/>
              <a:chOff x="3016" y="808"/>
              <a:chExt cx="960" cy="41"/>
            </a:xfrm>
          </p:grpSpPr>
          <p:sp>
            <p:nvSpPr>
              <p:cNvPr id="142408" name="Freeform 8"/>
              <p:cNvSpPr>
                <a:spLocks/>
              </p:cNvSpPr>
              <p:nvPr/>
            </p:nvSpPr>
            <p:spPr bwMode="auto">
              <a:xfrm>
                <a:off x="3016" y="808"/>
                <a:ext cx="89" cy="41"/>
              </a:xfrm>
              <a:custGeom>
                <a:avLst/>
                <a:gdLst>
                  <a:gd name="T0" fmla="*/ 0 w 89"/>
                  <a:gd name="T1" fmla="*/ 20 h 41"/>
                  <a:gd name="T2" fmla="*/ 88 w 89"/>
                  <a:gd name="T3" fmla="*/ 0 h 41"/>
                  <a:gd name="T4" fmla="*/ 88 w 89"/>
                  <a:gd name="T5" fmla="*/ 20 h 41"/>
                  <a:gd name="T6" fmla="*/ 88 w 89"/>
                  <a:gd name="T7" fmla="*/ 40 h 41"/>
                  <a:gd name="T8" fmla="*/ 0 w 89"/>
                  <a:gd name="T9" fmla="*/ 2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41"/>
                  <a:gd name="T17" fmla="*/ 89 w 89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41">
                    <a:moveTo>
                      <a:pt x="0" y="20"/>
                    </a:moveTo>
                    <a:lnTo>
                      <a:pt x="88" y="0"/>
                    </a:lnTo>
                    <a:lnTo>
                      <a:pt x="88" y="20"/>
                    </a:lnTo>
                    <a:lnTo>
                      <a:pt x="88" y="40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409" name="Line 9"/>
              <p:cNvSpPr>
                <a:spLocks noChangeShapeType="1"/>
              </p:cNvSpPr>
              <p:nvPr/>
            </p:nvSpPr>
            <p:spPr bwMode="auto">
              <a:xfrm>
                <a:off x="3120" y="836"/>
                <a:ext cx="8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343" name="Line 10"/>
            <p:cNvSpPr>
              <a:spLocks noChangeShapeType="1"/>
            </p:cNvSpPr>
            <p:nvPr/>
          </p:nvSpPr>
          <p:spPr bwMode="auto">
            <a:xfrm>
              <a:off x="4288" y="2971"/>
              <a:ext cx="0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4" name="Freeform 11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 h 105"/>
                <a:gd name="T2" fmla="*/ 1 w 217"/>
                <a:gd name="T3" fmla="*/ 0 h 105"/>
                <a:gd name="T4" fmla="*/ 2 w 217"/>
                <a:gd name="T5" fmla="*/ 1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45" name="Freeform 12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 h 105"/>
                <a:gd name="T2" fmla="*/ 1 w 217"/>
                <a:gd name="T3" fmla="*/ 0 h 105"/>
                <a:gd name="T4" fmla="*/ 2 w 217"/>
                <a:gd name="T5" fmla="*/ 1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46" name="Line 13"/>
            <p:cNvSpPr>
              <a:spLocks noChangeShapeType="1"/>
            </p:cNvSpPr>
            <p:nvPr/>
          </p:nvSpPr>
          <p:spPr bwMode="auto">
            <a:xfrm flipH="1">
              <a:off x="3976" y="3090"/>
              <a:ext cx="2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47" name="Freeform 14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 h 105"/>
                <a:gd name="T2" fmla="*/ 1 w 217"/>
                <a:gd name="T3" fmla="*/ 0 h 105"/>
                <a:gd name="T4" fmla="*/ 2 w 217"/>
                <a:gd name="T5" fmla="*/ 1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48" name="Freeform 15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 h 105"/>
                <a:gd name="T2" fmla="*/ 1 w 217"/>
                <a:gd name="T3" fmla="*/ 0 h 105"/>
                <a:gd name="T4" fmla="*/ 2 w 217"/>
                <a:gd name="T5" fmla="*/ 1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49" name="Line 16"/>
            <p:cNvSpPr>
              <a:spLocks noChangeShapeType="1"/>
            </p:cNvSpPr>
            <p:nvPr/>
          </p:nvSpPr>
          <p:spPr bwMode="auto">
            <a:xfrm flipH="1">
              <a:off x="3703" y="3211"/>
              <a:ext cx="21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0" name="Line 17"/>
            <p:cNvSpPr>
              <a:spLocks noChangeShapeType="1"/>
            </p:cNvSpPr>
            <p:nvPr/>
          </p:nvSpPr>
          <p:spPr bwMode="auto">
            <a:xfrm>
              <a:off x="4353" y="3090"/>
              <a:ext cx="3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1" name="Line 18"/>
            <p:cNvSpPr>
              <a:spLocks noChangeShapeType="1"/>
            </p:cNvSpPr>
            <p:nvPr/>
          </p:nvSpPr>
          <p:spPr bwMode="auto">
            <a:xfrm flipV="1">
              <a:off x="3974" y="308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2" name="Rectangle 19"/>
            <p:cNvSpPr>
              <a:spLocks noChangeArrowheads="1"/>
            </p:cNvSpPr>
            <p:nvPr/>
          </p:nvSpPr>
          <p:spPr bwMode="auto">
            <a:xfrm>
              <a:off x="4613" y="3186"/>
              <a:ext cx="193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3" name="Line 20"/>
            <p:cNvSpPr>
              <a:spLocks noChangeShapeType="1"/>
            </p:cNvSpPr>
            <p:nvPr/>
          </p:nvSpPr>
          <p:spPr bwMode="auto">
            <a:xfrm flipV="1">
              <a:off x="4714" y="3087"/>
              <a:ext cx="0" cy="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4" name="Line 21"/>
            <p:cNvSpPr>
              <a:spLocks noChangeShapeType="1"/>
            </p:cNvSpPr>
            <p:nvPr/>
          </p:nvSpPr>
          <p:spPr bwMode="auto">
            <a:xfrm>
              <a:off x="3705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5" name="Freeform 22"/>
            <p:cNvSpPr>
              <a:spLocks/>
            </p:cNvSpPr>
            <p:nvPr/>
          </p:nvSpPr>
          <p:spPr bwMode="auto">
            <a:xfrm>
              <a:off x="3640" y="3280"/>
              <a:ext cx="122" cy="64"/>
            </a:xfrm>
            <a:custGeom>
              <a:avLst/>
              <a:gdLst>
                <a:gd name="T0" fmla="*/ 0 w 217"/>
                <a:gd name="T1" fmla="*/ 1 h 113"/>
                <a:gd name="T2" fmla="*/ 1 w 217"/>
                <a:gd name="T3" fmla="*/ 0 h 113"/>
                <a:gd name="T4" fmla="*/ 2 w 217"/>
                <a:gd name="T5" fmla="*/ 1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56" name="Freeform 23"/>
            <p:cNvSpPr>
              <a:spLocks/>
            </p:cNvSpPr>
            <p:nvPr/>
          </p:nvSpPr>
          <p:spPr bwMode="auto">
            <a:xfrm>
              <a:off x="3640" y="3280"/>
              <a:ext cx="184" cy="64"/>
            </a:xfrm>
            <a:custGeom>
              <a:avLst/>
              <a:gdLst>
                <a:gd name="T0" fmla="*/ 0 w 329"/>
                <a:gd name="T1" fmla="*/ 1 h 113"/>
                <a:gd name="T2" fmla="*/ 1 w 329"/>
                <a:gd name="T3" fmla="*/ 0 h 113"/>
                <a:gd name="T4" fmla="*/ 2 w 329"/>
                <a:gd name="T5" fmla="*/ 1 h 113"/>
                <a:gd name="T6" fmla="*/ 3 w 329"/>
                <a:gd name="T7" fmla="*/ 1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9"/>
                <a:gd name="T13" fmla="*/ 0 h 113"/>
                <a:gd name="T14" fmla="*/ 329 w 329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9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  <a:lnTo>
                    <a:pt x="328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57" name="Freeform 24"/>
            <p:cNvSpPr>
              <a:spLocks/>
            </p:cNvSpPr>
            <p:nvPr/>
          </p:nvSpPr>
          <p:spPr bwMode="auto">
            <a:xfrm>
              <a:off x="3550" y="3343"/>
              <a:ext cx="81" cy="99"/>
            </a:xfrm>
            <a:custGeom>
              <a:avLst/>
              <a:gdLst>
                <a:gd name="T0" fmla="*/ 1 w 145"/>
                <a:gd name="T1" fmla="*/ 0 h 177"/>
                <a:gd name="T2" fmla="*/ 0 w 145"/>
                <a:gd name="T3" fmla="*/ 0 h 177"/>
                <a:gd name="T4" fmla="*/ 0 w 145"/>
                <a:gd name="T5" fmla="*/ 2 h 177"/>
                <a:gd name="T6" fmla="*/ 0 60000 65536"/>
                <a:gd name="T7" fmla="*/ 0 60000 65536"/>
                <a:gd name="T8" fmla="*/ 0 60000 65536"/>
                <a:gd name="T9" fmla="*/ 0 w 145"/>
                <a:gd name="T10" fmla="*/ 0 h 177"/>
                <a:gd name="T11" fmla="*/ 145 w 145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58" name="Line 25"/>
            <p:cNvSpPr>
              <a:spLocks noChangeShapeType="1"/>
            </p:cNvSpPr>
            <p:nvPr/>
          </p:nvSpPr>
          <p:spPr bwMode="auto">
            <a:xfrm>
              <a:off x="3826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59" name="Rectangle 26"/>
            <p:cNvSpPr>
              <a:spLocks noChangeArrowheads="1"/>
            </p:cNvSpPr>
            <p:nvPr/>
          </p:nvSpPr>
          <p:spPr bwMode="auto">
            <a:xfrm>
              <a:off x="3725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0" name="Rectangle 27"/>
            <p:cNvSpPr>
              <a:spLocks noChangeArrowheads="1"/>
            </p:cNvSpPr>
            <p:nvPr/>
          </p:nvSpPr>
          <p:spPr bwMode="auto">
            <a:xfrm>
              <a:off x="3456" y="3455"/>
              <a:ext cx="188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1" name="Line 28"/>
            <p:cNvSpPr>
              <a:spLocks noChangeShapeType="1"/>
            </p:cNvSpPr>
            <p:nvPr/>
          </p:nvSpPr>
          <p:spPr bwMode="auto">
            <a:xfrm>
              <a:off x="3552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2" name="Line 29"/>
            <p:cNvSpPr>
              <a:spLocks noChangeShapeType="1"/>
            </p:cNvSpPr>
            <p:nvPr/>
          </p:nvSpPr>
          <p:spPr bwMode="auto">
            <a:xfrm>
              <a:off x="3826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3" name="Line 30"/>
            <p:cNvSpPr>
              <a:spLocks noChangeShapeType="1"/>
            </p:cNvSpPr>
            <p:nvPr/>
          </p:nvSpPr>
          <p:spPr bwMode="auto">
            <a:xfrm>
              <a:off x="3555" y="3615"/>
              <a:ext cx="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4" name="Line 31"/>
            <p:cNvSpPr>
              <a:spLocks noChangeShapeType="1"/>
            </p:cNvSpPr>
            <p:nvPr/>
          </p:nvSpPr>
          <p:spPr bwMode="auto">
            <a:xfrm>
              <a:off x="4039" y="3211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5" name="Freeform 32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 h 113"/>
                <a:gd name="T2" fmla="*/ 1 w 217"/>
                <a:gd name="T3" fmla="*/ 0 h 113"/>
                <a:gd name="T4" fmla="*/ 2 w 217"/>
                <a:gd name="T5" fmla="*/ 1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66" name="Freeform 33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 h 113"/>
                <a:gd name="T2" fmla="*/ 1 w 217"/>
                <a:gd name="T3" fmla="*/ 0 h 113"/>
                <a:gd name="T4" fmla="*/ 2 w 217"/>
                <a:gd name="T5" fmla="*/ 1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67" name="Freeform 34"/>
            <p:cNvSpPr>
              <a:spLocks/>
            </p:cNvSpPr>
            <p:nvPr/>
          </p:nvSpPr>
          <p:spPr bwMode="auto">
            <a:xfrm>
              <a:off x="4093" y="3343"/>
              <a:ext cx="81" cy="99"/>
            </a:xfrm>
            <a:custGeom>
              <a:avLst/>
              <a:gdLst>
                <a:gd name="T0" fmla="*/ 1 w 145"/>
                <a:gd name="T1" fmla="*/ 0 h 177"/>
                <a:gd name="T2" fmla="*/ 0 w 145"/>
                <a:gd name="T3" fmla="*/ 0 h 177"/>
                <a:gd name="T4" fmla="*/ 0 w 145"/>
                <a:gd name="T5" fmla="*/ 2 h 177"/>
                <a:gd name="T6" fmla="*/ 0 60000 65536"/>
                <a:gd name="T7" fmla="*/ 0 60000 65536"/>
                <a:gd name="T8" fmla="*/ 0 60000 65536"/>
                <a:gd name="T9" fmla="*/ 0 w 145"/>
                <a:gd name="T10" fmla="*/ 0 h 177"/>
                <a:gd name="T11" fmla="*/ 145 w 145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68" name="Line 35"/>
            <p:cNvSpPr>
              <a:spLocks noChangeShapeType="1"/>
            </p:cNvSpPr>
            <p:nvPr/>
          </p:nvSpPr>
          <p:spPr bwMode="auto">
            <a:xfrm>
              <a:off x="4369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69" name="Rectangle 36"/>
            <p:cNvSpPr>
              <a:spLocks noChangeArrowheads="1"/>
            </p:cNvSpPr>
            <p:nvPr/>
          </p:nvSpPr>
          <p:spPr bwMode="auto">
            <a:xfrm>
              <a:off x="4272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0" name="Rectangle 37"/>
            <p:cNvSpPr>
              <a:spLocks noChangeArrowheads="1"/>
            </p:cNvSpPr>
            <p:nvPr/>
          </p:nvSpPr>
          <p:spPr bwMode="auto">
            <a:xfrm>
              <a:off x="3999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1" name="Line 38"/>
            <p:cNvSpPr>
              <a:spLocks noChangeShapeType="1"/>
            </p:cNvSpPr>
            <p:nvPr/>
          </p:nvSpPr>
          <p:spPr bwMode="auto">
            <a:xfrm>
              <a:off x="4095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2" name="Line 39"/>
            <p:cNvSpPr>
              <a:spLocks noChangeShapeType="1"/>
            </p:cNvSpPr>
            <p:nvPr/>
          </p:nvSpPr>
          <p:spPr bwMode="auto">
            <a:xfrm>
              <a:off x="4369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3" name="Line 40"/>
            <p:cNvSpPr>
              <a:spLocks noChangeShapeType="1"/>
            </p:cNvSpPr>
            <p:nvPr/>
          </p:nvSpPr>
          <p:spPr bwMode="auto">
            <a:xfrm>
              <a:off x="4241" y="3615"/>
              <a:ext cx="12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4" name="Line 41"/>
            <p:cNvSpPr>
              <a:spLocks noChangeShapeType="1"/>
            </p:cNvSpPr>
            <p:nvPr/>
          </p:nvSpPr>
          <p:spPr bwMode="auto">
            <a:xfrm>
              <a:off x="4248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5" name="Line 42"/>
            <p:cNvSpPr>
              <a:spLocks noChangeShapeType="1"/>
            </p:cNvSpPr>
            <p:nvPr/>
          </p:nvSpPr>
          <p:spPr bwMode="auto">
            <a:xfrm>
              <a:off x="4097" y="3615"/>
              <a:ext cx="1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6" name="Oval 43"/>
            <p:cNvSpPr>
              <a:spLocks noChangeArrowheads="1"/>
            </p:cNvSpPr>
            <p:nvPr/>
          </p:nvSpPr>
          <p:spPr bwMode="auto">
            <a:xfrm>
              <a:off x="4219" y="3608"/>
              <a:ext cx="13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7" name="Oval 44"/>
            <p:cNvSpPr>
              <a:spLocks noChangeArrowheads="1"/>
            </p:cNvSpPr>
            <p:nvPr/>
          </p:nvSpPr>
          <p:spPr bwMode="auto">
            <a:xfrm>
              <a:off x="3676" y="3608"/>
              <a:ext cx="9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8" name="Line 45"/>
            <p:cNvSpPr>
              <a:spLocks noChangeShapeType="1"/>
            </p:cNvSpPr>
            <p:nvPr/>
          </p:nvSpPr>
          <p:spPr bwMode="auto">
            <a:xfrm>
              <a:off x="4230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79" name="Line 46"/>
            <p:cNvSpPr>
              <a:spLocks noChangeShapeType="1"/>
            </p:cNvSpPr>
            <p:nvPr/>
          </p:nvSpPr>
          <p:spPr bwMode="auto">
            <a:xfrm flipH="1">
              <a:off x="3994" y="3686"/>
              <a:ext cx="2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0" name="Line 47"/>
            <p:cNvSpPr>
              <a:spLocks noChangeShapeType="1"/>
            </p:cNvSpPr>
            <p:nvPr/>
          </p:nvSpPr>
          <p:spPr bwMode="auto">
            <a:xfrm>
              <a:off x="3685" y="3686"/>
              <a:ext cx="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1" name="Oval 48"/>
            <p:cNvSpPr>
              <a:spLocks noChangeArrowheads="1"/>
            </p:cNvSpPr>
            <p:nvPr/>
          </p:nvSpPr>
          <p:spPr bwMode="auto">
            <a:xfrm>
              <a:off x="3976" y="368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2" name="Freeform 49"/>
            <p:cNvSpPr>
              <a:spLocks/>
            </p:cNvSpPr>
            <p:nvPr/>
          </p:nvSpPr>
          <p:spPr bwMode="auto">
            <a:xfrm>
              <a:off x="3985" y="3693"/>
              <a:ext cx="189" cy="72"/>
            </a:xfrm>
            <a:custGeom>
              <a:avLst/>
              <a:gdLst>
                <a:gd name="T0" fmla="*/ 0 w 337"/>
                <a:gd name="T1" fmla="*/ 0 h 129"/>
                <a:gd name="T2" fmla="*/ 0 w 337"/>
                <a:gd name="T3" fmla="*/ 1 h 129"/>
                <a:gd name="T4" fmla="*/ 3 w 337"/>
                <a:gd name="T5" fmla="*/ 1 h 129"/>
                <a:gd name="T6" fmla="*/ 0 60000 65536"/>
                <a:gd name="T7" fmla="*/ 0 60000 65536"/>
                <a:gd name="T8" fmla="*/ 0 60000 65536"/>
                <a:gd name="T9" fmla="*/ 0 w 337"/>
                <a:gd name="T10" fmla="*/ 0 h 129"/>
                <a:gd name="T11" fmla="*/ 337 w 337"/>
                <a:gd name="T12" fmla="*/ 129 h 1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7" h="129">
                  <a:moveTo>
                    <a:pt x="0" y="0"/>
                  </a:moveTo>
                  <a:lnTo>
                    <a:pt x="0" y="128"/>
                  </a:lnTo>
                  <a:lnTo>
                    <a:pt x="336" y="12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83" name="Oval 50"/>
            <p:cNvSpPr>
              <a:spLocks noChangeArrowheads="1"/>
            </p:cNvSpPr>
            <p:nvPr/>
          </p:nvSpPr>
          <p:spPr bwMode="auto">
            <a:xfrm>
              <a:off x="4169" y="376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4" name="Line 51"/>
            <p:cNvSpPr>
              <a:spLocks noChangeShapeType="1"/>
            </p:cNvSpPr>
            <p:nvPr/>
          </p:nvSpPr>
          <p:spPr bwMode="auto">
            <a:xfrm>
              <a:off x="4714" y="3276"/>
              <a:ext cx="0" cy="4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5" name="Line 52"/>
            <p:cNvSpPr>
              <a:spLocks noChangeShapeType="1"/>
            </p:cNvSpPr>
            <p:nvPr/>
          </p:nvSpPr>
          <p:spPr bwMode="auto">
            <a:xfrm>
              <a:off x="4192" y="3767"/>
              <a:ext cx="5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6" name="Freeform 53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 h 113"/>
                <a:gd name="T2" fmla="*/ 1 w 217"/>
                <a:gd name="T3" fmla="*/ 0 h 113"/>
                <a:gd name="T4" fmla="*/ 2 w 217"/>
                <a:gd name="T5" fmla="*/ 1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87" name="Freeform 54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 h 113"/>
                <a:gd name="T2" fmla="*/ 1 w 217"/>
                <a:gd name="T3" fmla="*/ 0 h 113"/>
                <a:gd name="T4" fmla="*/ 2 w 217"/>
                <a:gd name="T5" fmla="*/ 1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88" name="Line 55"/>
            <p:cNvSpPr>
              <a:spLocks noChangeShapeType="1"/>
            </p:cNvSpPr>
            <p:nvPr/>
          </p:nvSpPr>
          <p:spPr bwMode="auto">
            <a:xfrm flipV="1">
              <a:off x="4176" y="3765"/>
              <a:ext cx="0" cy="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389" name="Freeform 56"/>
            <p:cNvSpPr>
              <a:spLocks/>
            </p:cNvSpPr>
            <p:nvPr/>
          </p:nvSpPr>
          <p:spPr bwMode="auto">
            <a:xfrm>
              <a:off x="4236" y="2917"/>
              <a:ext cx="696" cy="992"/>
            </a:xfrm>
            <a:custGeom>
              <a:avLst/>
              <a:gdLst>
                <a:gd name="T0" fmla="*/ 0 w 1241"/>
                <a:gd name="T1" fmla="*/ 17 h 1769"/>
                <a:gd name="T2" fmla="*/ 12 w 1241"/>
                <a:gd name="T3" fmla="*/ 17 h 1769"/>
                <a:gd name="T4" fmla="*/ 12 w 1241"/>
                <a:gd name="T5" fmla="*/ 0 h 1769"/>
                <a:gd name="T6" fmla="*/ 0 60000 65536"/>
                <a:gd name="T7" fmla="*/ 0 60000 65536"/>
                <a:gd name="T8" fmla="*/ 0 60000 65536"/>
                <a:gd name="T9" fmla="*/ 0 w 1241"/>
                <a:gd name="T10" fmla="*/ 0 h 1769"/>
                <a:gd name="T11" fmla="*/ 1241 w 1241"/>
                <a:gd name="T12" fmla="*/ 1769 h 1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1" h="1769">
                  <a:moveTo>
                    <a:pt x="0" y="1768"/>
                  </a:moveTo>
                  <a:lnTo>
                    <a:pt x="1240" y="1768"/>
                  </a:lnTo>
                  <a:lnTo>
                    <a:pt x="1240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0" name="Freeform 57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 w 217"/>
                <a:gd name="T3" fmla="*/ 1 h 113"/>
                <a:gd name="T4" fmla="*/ 2 w 217"/>
                <a:gd name="T5" fmla="*/ 0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1" name="Freeform 58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 w 217"/>
                <a:gd name="T3" fmla="*/ 1 h 113"/>
                <a:gd name="T4" fmla="*/ 2 w 217"/>
                <a:gd name="T5" fmla="*/ 0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2" name="Freeform 59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 w 217"/>
                <a:gd name="T3" fmla="*/ 1 h 113"/>
                <a:gd name="T4" fmla="*/ 2 w 217"/>
                <a:gd name="T5" fmla="*/ 0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3" name="Freeform 60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 w 217"/>
                <a:gd name="T3" fmla="*/ 1 h 113"/>
                <a:gd name="T4" fmla="*/ 2 w 217"/>
                <a:gd name="T5" fmla="*/ 0 h 113"/>
                <a:gd name="T6" fmla="*/ 0 60000 65536"/>
                <a:gd name="T7" fmla="*/ 0 60000 65536"/>
                <a:gd name="T8" fmla="*/ 0 60000 65536"/>
                <a:gd name="T9" fmla="*/ 0 w 217"/>
                <a:gd name="T10" fmla="*/ 0 h 113"/>
                <a:gd name="T11" fmla="*/ 217 w 217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4" name="Freeform 61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5" name="Freeform 62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6" name="Freeform 63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7" name="Freeform 64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8" name="Freeform 65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99" name="Freeform 66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 w 217"/>
                <a:gd name="T3" fmla="*/ 1 h 105"/>
                <a:gd name="T4" fmla="*/ 2 w 217"/>
                <a:gd name="T5" fmla="*/ 0 h 105"/>
                <a:gd name="T6" fmla="*/ 0 60000 65536"/>
                <a:gd name="T7" fmla="*/ 0 60000 65536"/>
                <a:gd name="T8" fmla="*/ 0 60000 65536"/>
                <a:gd name="T9" fmla="*/ 0 w 217"/>
                <a:gd name="T10" fmla="*/ 0 h 105"/>
                <a:gd name="T11" fmla="*/ 217 w 217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400" name="Line 67"/>
            <p:cNvSpPr>
              <a:spLocks noChangeShapeType="1"/>
            </p:cNvSpPr>
            <p:nvPr/>
          </p:nvSpPr>
          <p:spPr bwMode="auto">
            <a:xfrm>
              <a:off x="4313" y="3345"/>
              <a:ext cx="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1" name="AutoShape 68"/>
            <p:cNvSpPr>
              <a:spLocks noChangeArrowheads="1"/>
            </p:cNvSpPr>
            <p:nvPr/>
          </p:nvSpPr>
          <p:spPr bwMode="auto">
            <a:xfrm>
              <a:off x="4210" y="3016"/>
              <a:ext cx="148" cy="134"/>
            </a:xfrm>
            <a:prstGeom prst="diamond">
              <a:avLst/>
            </a:prstGeom>
            <a:solidFill>
              <a:srgbClr val="3366FF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2" name="AutoShape 69"/>
            <p:cNvSpPr>
              <a:spLocks noChangeArrowheads="1"/>
            </p:cNvSpPr>
            <p:nvPr/>
          </p:nvSpPr>
          <p:spPr bwMode="auto">
            <a:xfrm>
              <a:off x="3896" y="3141"/>
              <a:ext cx="148" cy="135"/>
            </a:xfrm>
            <a:prstGeom prst="diamond">
              <a:avLst/>
            </a:prstGeom>
            <a:solidFill>
              <a:srgbClr val="3366FF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3" name="AutoShape 70"/>
            <p:cNvSpPr>
              <a:spLocks noChangeArrowheads="1"/>
            </p:cNvSpPr>
            <p:nvPr/>
          </p:nvSpPr>
          <p:spPr bwMode="auto">
            <a:xfrm>
              <a:off x="3622" y="3271"/>
              <a:ext cx="148" cy="135"/>
            </a:xfrm>
            <a:prstGeom prst="diamond">
              <a:avLst/>
            </a:prstGeom>
            <a:solidFill>
              <a:srgbClr val="3366FF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4" name="AutoShape 71"/>
            <p:cNvSpPr>
              <a:spLocks noChangeArrowheads="1"/>
            </p:cNvSpPr>
            <p:nvPr/>
          </p:nvSpPr>
          <p:spPr bwMode="auto">
            <a:xfrm>
              <a:off x="4169" y="3271"/>
              <a:ext cx="148" cy="135"/>
            </a:xfrm>
            <a:prstGeom prst="diamond">
              <a:avLst/>
            </a:prstGeom>
            <a:solidFill>
              <a:srgbClr val="3366FF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5" name="AutoShape 72"/>
            <p:cNvSpPr>
              <a:spLocks noChangeArrowheads="1"/>
            </p:cNvSpPr>
            <p:nvPr/>
          </p:nvSpPr>
          <p:spPr bwMode="auto">
            <a:xfrm>
              <a:off x="4093" y="3837"/>
              <a:ext cx="148" cy="134"/>
            </a:xfrm>
            <a:prstGeom prst="diamond">
              <a:avLst/>
            </a:prstGeom>
            <a:solidFill>
              <a:srgbClr val="3366FF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406" name="Line 73"/>
            <p:cNvSpPr>
              <a:spLocks noChangeShapeType="1"/>
            </p:cNvSpPr>
            <p:nvPr/>
          </p:nvSpPr>
          <p:spPr bwMode="auto">
            <a:xfrm>
              <a:off x="4169" y="3968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63500" tIns="25400" rIns="63500" bIns="254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2407" name="Line 74"/>
            <p:cNvSpPr>
              <a:spLocks noChangeShapeType="1"/>
            </p:cNvSpPr>
            <p:nvPr/>
          </p:nvSpPr>
          <p:spPr bwMode="auto">
            <a:xfrm>
              <a:off x="4290" y="2784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63500" tIns="25400" rIns="63500" bIns="254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413" name="Rectangle 75"/>
          <p:cNvSpPr>
            <a:spLocks noChangeArrowheads="1"/>
          </p:cNvSpPr>
          <p:nvPr/>
        </p:nvSpPr>
        <p:spPr bwMode="auto">
          <a:xfrm>
            <a:off x="395288" y="1773238"/>
            <a:ext cx="5545137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latin typeface="+mn-lt"/>
              </a:rPr>
              <a:t>依据代码绘制流程图</a:t>
            </a:r>
            <a:endParaRPr lang="en-US" altLang="zh-CN" sz="2800" dirty="0">
              <a:latin typeface="+mn-lt"/>
            </a:endParaRPr>
          </a:p>
          <a:p>
            <a:pPr marL="457200" indent="-457200" eaLnBrk="0" hangingPunct="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latin typeface="+mn-lt"/>
              </a:rPr>
              <a:t>确定流程图的圈复杂度</a:t>
            </a:r>
            <a:r>
              <a:rPr lang="zh-CN" altLang="en-US" sz="2000" dirty="0">
                <a:latin typeface="+mn-lt"/>
              </a:rPr>
              <a:t>（</a:t>
            </a:r>
            <a:r>
              <a:rPr lang="en-US" altLang="zh-CN" sz="2000" dirty="0" err="1">
                <a:latin typeface="+mn-lt"/>
              </a:rPr>
              <a:t>cyclomatic</a:t>
            </a:r>
            <a:r>
              <a:rPr lang="en-US" altLang="zh-CN" sz="2000" dirty="0">
                <a:latin typeface="+mn-lt"/>
              </a:rPr>
              <a:t> complexity </a:t>
            </a:r>
            <a:r>
              <a:rPr lang="zh-CN" altLang="en-US" sz="2000" dirty="0">
                <a:latin typeface="+mn-lt"/>
              </a:rPr>
              <a:t>）</a:t>
            </a:r>
            <a:endParaRPr lang="en-US" altLang="zh-CN" sz="2800" dirty="0">
              <a:latin typeface="+mn-lt"/>
            </a:endParaRPr>
          </a:p>
          <a:p>
            <a:pPr marL="457200" indent="-457200" eaLnBrk="0" hangingPunct="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latin typeface="+mn-lt"/>
              </a:rPr>
              <a:t>确定线性独立路径的基本集合</a:t>
            </a:r>
            <a:r>
              <a:rPr lang="en-US" altLang="zh-CN" sz="2000" dirty="0">
                <a:latin typeface="+mn-lt"/>
              </a:rPr>
              <a:t>( basis set )</a:t>
            </a:r>
            <a:endParaRPr lang="en-US" altLang="zh-CN" sz="2800" dirty="0">
              <a:latin typeface="+mn-lt"/>
            </a:endParaRPr>
          </a:p>
          <a:p>
            <a:pPr marL="457200" indent="-457200" eaLnBrk="0" hangingPunct="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800" dirty="0">
                <a:latin typeface="+mn-lt"/>
              </a:rPr>
              <a:t>设计测试用例覆盖每条基本路径</a:t>
            </a:r>
            <a:endParaRPr lang="en-US" altLang="zh-CN" sz="2800" dirty="0">
              <a:latin typeface="+mn-l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33375"/>
            <a:ext cx="5038725" cy="708025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 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–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源代码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44386" name="Rectangle 3"/>
          <p:cNvSpPr>
            <a:spLocks noChangeArrowheads="1"/>
          </p:cNvSpPr>
          <p:nvPr/>
        </p:nvSpPr>
        <p:spPr bwMode="auto">
          <a:xfrm>
            <a:off x="935038" y="1736725"/>
            <a:ext cx="7162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/>
            <a:r>
              <a:rPr lang="en-US" altLang="zh-CN" sz="2000"/>
              <a:t>Procedure: process records</a:t>
            </a:r>
          </a:p>
          <a:p>
            <a:pPr marL="457200" indent="-457200" eaLnBrk="0" hangingPunct="0"/>
            <a:endParaRPr lang="en-US" altLang="zh-CN" sz="2000"/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1.</a:t>
            </a:r>
            <a:r>
              <a:rPr lang="en-US" altLang="zh-CN" sz="2000">
                <a:solidFill>
                  <a:srgbClr val="FF0000"/>
                </a:solidFill>
              </a:rPr>
              <a:t>	Do While</a:t>
            </a:r>
            <a:r>
              <a:rPr lang="en-US" altLang="zh-CN" sz="2000">
                <a:solidFill>
                  <a:srgbClr val="000099"/>
                </a:solidFill>
              </a:rPr>
              <a:t> records remain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2.</a:t>
            </a:r>
            <a:r>
              <a:rPr lang="en-US" altLang="zh-CN" sz="2000">
                <a:solidFill>
                  <a:srgbClr val="000099"/>
                </a:solidFill>
              </a:rPr>
              <a:t>		</a:t>
            </a:r>
            <a:r>
              <a:rPr lang="en-US" altLang="zh-CN" sz="2000">
                <a:solidFill>
                  <a:srgbClr val="FF0000"/>
                </a:solidFill>
              </a:rPr>
              <a:t>Read</a:t>
            </a:r>
            <a:r>
              <a:rPr lang="en-US" altLang="zh-CN" sz="2000">
                <a:solidFill>
                  <a:srgbClr val="0000FF"/>
                </a:solidFill>
              </a:rPr>
              <a:t> </a:t>
            </a:r>
            <a:r>
              <a:rPr lang="en-US" altLang="zh-CN" sz="2000">
                <a:solidFill>
                  <a:srgbClr val="000099"/>
                </a:solidFill>
              </a:rPr>
              <a:t>record;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3.</a:t>
            </a:r>
            <a:r>
              <a:rPr lang="en-US" altLang="zh-CN" sz="2000">
                <a:solidFill>
                  <a:srgbClr val="000099"/>
                </a:solidFill>
              </a:rPr>
              <a:t>		</a:t>
            </a:r>
            <a:r>
              <a:rPr lang="en-US" altLang="zh-CN" sz="2000">
                <a:solidFill>
                  <a:srgbClr val="FF0000"/>
                </a:solidFill>
              </a:rPr>
              <a:t>If</a:t>
            </a:r>
            <a:r>
              <a:rPr lang="en-US" altLang="zh-CN" sz="2000">
                <a:solidFill>
                  <a:srgbClr val="0000FF"/>
                </a:solidFill>
              </a:rPr>
              <a:t> </a:t>
            </a:r>
            <a:r>
              <a:rPr lang="en-US" altLang="zh-CN" sz="2000">
                <a:solidFill>
                  <a:srgbClr val="000099"/>
                </a:solidFill>
              </a:rPr>
              <a:t>record field 1 = 0 </a:t>
            </a:r>
            <a:r>
              <a:rPr lang="en-US" altLang="zh-CN" sz="2000">
                <a:solidFill>
                  <a:srgbClr val="FF0000"/>
                </a:solidFill>
              </a:rPr>
              <a:t>Then</a:t>
            </a:r>
            <a:endParaRPr lang="en-US" altLang="zh-CN" sz="2000">
              <a:solidFill>
                <a:srgbClr val="000099"/>
              </a:solidFill>
            </a:endParaRP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4.</a:t>
            </a:r>
            <a:r>
              <a:rPr lang="en-US" altLang="zh-CN" sz="2000">
                <a:solidFill>
                  <a:srgbClr val="000099"/>
                </a:solidFill>
              </a:rPr>
              <a:t>			store in buffer;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5.</a:t>
            </a:r>
            <a:r>
              <a:rPr lang="en-US" altLang="zh-CN" sz="2000">
                <a:solidFill>
                  <a:srgbClr val="000099"/>
                </a:solidFill>
              </a:rPr>
              <a:t>			increment counter;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6.</a:t>
            </a:r>
            <a:r>
              <a:rPr lang="en-US" altLang="zh-CN" sz="2000">
                <a:solidFill>
                  <a:srgbClr val="000099"/>
                </a:solidFill>
              </a:rPr>
              <a:t>		</a:t>
            </a:r>
            <a:r>
              <a:rPr lang="en-US" altLang="zh-CN" sz="2000">
                <a:solidFill>
                  <a:srgbClr val="FF0000"/>
                </a:solidFill>
              </a:rPr>
              <a:t>Else If</a:t>
            </a:r>
            <a:r>
              <a:rPr lang="en-US" altLang="zh-CN" sz="2000">
                <a:solidFill>
                  <a:srgbClr val="0000FF"/>
                </a:solidFill>
              </a:rPr>
              <a:t> </a:t>
            </a:r>
            <a:r>
              <a:rPr lang="en-US" altLang="zh-CN" sz="2000">
                <a:solidFill>
                  <a:srgbClr val="000099"/>
                </a:solidFill>
              </a:rPr>
              <a:t>record field 2 = 0 </a:t>
            </a:r>
            <a:r>
              <a:rPr lang="en-US" altLang="zh-CN" sz="2000">
                <a:solidFill>
                  <a:srgbClr val="FF0000"/>
                </a:solidFill>
              </a:rPr>
              <a:t>Then</a:t>
            </a:r>
            <a:endParaRPr lang="en-US" altLang="zh-CN" sz="2000">
              <a:solidFill>
                <a:srgbClr val="000099"/>
              </a:solidFill>
            </a:endParaRP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7.</a:t>
            </a:r>
            <a:r>
              <a:rPr lang="en-US" altLang="zh-CN" sz="2000">
                <a:solidFill>
                  <a:srgbClr val="000099"/>
                </a:solidFill>
              </a:rPr>
              <a:t>				reset counter;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8.</a:t>
            </a:r>
            <a:r>
              <a:rPr lang="en-US" altLang="zh-CN" sz="2000">
                <a:solidFill>
                  <a:srgbClr val="000099"/>
                </a:solidFill>
              </a:rPr>
              <a:t>			</a:t>
            </a:r>
            <a:r>
              <a:rPr lang="en-US" altLang="zh-CN" sz="2000">
                <a:solidFill>
                  <a:srgbClr val="FF0000"/>
                </a:solidFill>
              </a:rPr>
              <a:t>Else</a:t>
            </a:r>
            <a:r>
              <a:rPr lang="en-US" altLang="zh-CN" sz="2000">
                <a:solidFill>
                  <a:srgbClr val="000099"/>
                </a:solidFill>
              </a:rPr>
              <a:t> store in file;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9.</a:t>
            </a:r>
            <a:r>
              <a:rPr lang="en-US" altLang="zh-CN" sz="2000">
                <a:solidFill>
                  <a:srgbClr val="000099"/>
                </a:solidFill>
              </a:rPr>
              <a:t>			</a:t>
            </a:r>
            <a:r>
              <a:rPr lang="en-US" altLang="zh-CN" sz="2000">
                <a:solidFill>
                  <a:srgbClr val="FF0000"/>
                </a:solidFill>
              </a:rPr>
              <a:t>End If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10.</a:t>
            </a:r>
            <a:r>
              <a:rPr lang="en-US" altLang="zh-CN" sz="2000">
                <a:solidFill>
                  <a:srgbClr val="000099"/>
                </a:solidFill>
              </a:rPr>
              <a:t>		</a:t>
            </a:r>
            <a:r>
              <a:rPr lang="en-US" altLang="zh-CN" sz="2000">
                <a:solidFill>
                  <a:srgbClr val="FF0000"/>
                </a:solidFill>
              </a:rPr>
              <a:t>End If</a:t>
            </a:r>
          </a:p>
          <a:p>
            <a:pPr marL="457200" indent="-457200" eaLnBrk="0" hangingPunct="0"/>
            <a:r>
              <a:rPr lang="en-US" altLang="zh-CN" sz="2000">
                <a:solidFill>
                  <a:schemeClr val="accent1"/>
                </a:solidFill>
              </a:rPr>
              <a:t>11.</a:t>
            </a:r>
            <a:r>
              <a:rPr lang="en-US" altLang="zh-CN" sz="2000">
                <a:solidFill>
                  <a:srgbClr val="000099"/>
                </a:solidFill>
              </a:rPr>
              <a:t>	</a:t>
            </a:r>
            <a:r>
              <a:rPr lang="en-US" altLang="zh-CN" sz="2000">
                <a:solidFill>
                  <a:srgbClr val="FF0000"/>
                </a:solidFill>
              </a:rPr>
              <a:t>End Do</a:t>
            </a:r>
          </a:p>
          <a:p>
            <a:pPr marL="457200" indent="-457200" eaLnBrk="0" hangingPunct="0"/>
            <a:r>
              <a:rPr lang="en-US" altLang="zh-CN" sz="2000">
                <a:solidFill>
                  <a:srgbClr val="FF0000"/>
                </a:solidFill>
              </a:rPr>
              <a:t>End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1476375" y="366713"/>
            <a:ext cx="6096000" cy="561975"/>
          </a:xfrm>
        </p:spPr>
        <p:txBody>
          <a:bodyPr/>
          <a:lstStyle/>
          <a:p>
            <a:pPr algn="ctr" eaLnBrk="1" hangingPunct="1"/>
            <a:r>
              <a:rPr kumimoji="1" lang="zh-CN" altLang="en-US" sz="3200" dirty="0">
                <a:solidFill>
                  <a:srgbClr val="FFFF00"/>
                </a:solidFill>
              </a:rPr>
              <a:t>其它方法</a:t>
            </a:r>
          </a:p>
        </p:txBody>
      </p:sp>
      <p:sp>
        <p:nvSpPr>
          <p:cNvPr id="30722" name="幻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34BE593-08A9-47C9-96A4-F6495D0E75F3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2879725" cy="2740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zh-CN" altLang="en-US" sz="2400" b="1" i="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上下文驱动方法</a:t>
            </a: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en-US" sz="2400" b="1" i="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基于需求验证的方法</a:t>
            </a:r>
            <a:endParaRPr lang="zh-CN" altLang="en-US" sz="2400" b="1" i="0" u="sng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en-US" sz="2400" b="1" i="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基于场景的测试方法</a:t>
            </a:r>
            <a:endParaRPr lang="zh-CN" altLang="en-US" sz="2400" b="1" i="0" u="sng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en-US" sz="2400" b="1" i="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快速测试方法</a:t>
            </a:r>
            <a:endParaRPr lang="zh-CN" altLang="en-US" sz="2400" b="1" i="0" u="sng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114300" indent="-1143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defRPr/>
            </a:pPr>
            <a:r>
              <a:rPr lang="en-US" altLang="en-US" sz="2400" b="1" i="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基于经验的方法</a:t>
            </a:r>
            <a:endParaRPr lang="zh-CN" altLang="en-US" sz="2400" b="1" i="0" u="sng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</p:txBody>
      </p:sp>
      <p:sp>
        <p:nvSpPr>
          <p:cNvPr id="7" name="右大括号 6"/>
          <p:cNvSpPr/>
          <p:nvPr/>
        </p:nvSpPr>
        <p:spPr bwMode="auto">
          <a:xfrm>
            <a:off x="6732588" y="3068638"/>
            <a:ext cx="503237" cy="1800225"/>
          </a:xfrm>
          <a:prstGeom prst="rightBrace">
            <a:avLst>
              <a:gd name="adj1" fmla="val 36869"/>
              <a:gd name="adj2" fmla="val 50000"/>
            </a:avLst>
          </a:prstGeom>
          <a:noFill/>
          <a:ln w="2857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30725" name="图片 2" descr="testing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844675"/>
            <a:ext cx="4149725" cy="414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04813"/>
            <a:ext cx="6019800" cy="533400"/>
          </a:xfrm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示例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 – 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流程图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cxnSp>
        <p:nvCxnSpPr>
          <p:cNvPr id="146434" name="AutoShape 3"/>
          <p:cNvCxnSpPr>
            <a:cxnSpLocks noChangeShapeType="1"/>
            <a:stCxn id="146435" idx="4"/>
            <a:endCxn id="146437" idx="3"/>
          </p:cNvCxnSpPr>
          <p:nvPr/>
        </p:nvCxnSpPr>
        <p:spPr bwMode="auto">
          <a:xfrm rot="5400000" flipH="1" flipV="1">
            <a:off x="3275013" y="3630613"/>
            <a:ext cx="2773362" cy="150812"/>
          </a:xfrm>
          <a:prstGeom prst="bentConnector4">
            <a:avLst>
              <a:gd name="adj1" fmla="val -8241"/>
              <a:gd name="adj2" fmla="val 1622102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6435" name="Oval 4"/>
          <p:cNvSpPr>
            <a:spLocks noChangeArrowheads="1"/>
          </p:cNvSpPr>
          <p:nvPr/>
        </p:nvSpPr>
        <p:spPr bwMode="auto">
          <a:xfrm>
            <a:off x="4540250" y="50006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6" name="Oval 5"/>
          <p:cNvSpPr>
            <a:spLocks noChangeArrowheads="1"/>
          </p:cNvSpPr>
          <p:nvPr/>
        </p:nvSpPr>
        <p:spPr bwMode="auto">
          <a:xfrm>
            <a:off x="4500563" y="1627188"/>
            <a:ext cx="180975" cy="180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37" name="AutoShape 6"/>
          <p:cNvSpPr>
            <a:spLocks noChangeArrowheads="1"/>
          </p:cNvSpPr>
          <p:nvPr/>
        </p:nvSpPr>
        <p:spPr bwMode="auto">
          <a:xfrm>
            <a:off x="4445000" y="2182813"/>
            <a:ext cx="292100" cy="271462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1</a:t>
            </a:r>
          </a:p>
        </p:txBody>
      </p:sp>
      <p:sp>
        <p:nvSpPr>
          <p:cNvPr id="146438" name="Rectangle 7"/>
          <p:cNvSpPr>
            <a:spLocks noChangeArrowheads="1"/>
          </p:cNvSpPr>
          <p:nvPr/>
        </p:nvSpPr>
        <p:spPr bwMode="auto">
          <a:xfrm>
            <a:off x="3152775" y="4468813"/>
            <a:ext cx="2825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9</a:t>
            </a:r>
          </a:p>
        </p:txBody>
      </p:sp>
      <p:sp>
        <p:nvSpPr>
          <p:cNvPr id="146439" name="Rectangle 8"/>
          <p:cNvSpPr>
            <a:spLocks noChangeArrowheads="1"/>
          </p:cNvSpPr>
          <p:nvPr/>
        </p:nvSpPr>
        <p:spPr bwMode="auto">
          <a:xfrm>
            <a:off x="4378325" y="4708525"/>
            <a:ext cx="3841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10</a:t>
            </a:r>
          </a:p>
        </p:txBody>
      </p:sp>
      <p:sp>
        <p:nvSpPr>
          <p:cNvPr id="146440" name="Rectangle 9"/>
          <p:cNvSpPr>
            <a:spLocks noChangeArrowheads="1"/>
          </p:cNvSpPr>
          <p:nvPr/>
        </p:nvSpPr>
        <p:spPr bwMode="auto">
          <a:xfrm>
            <a:off x="1527175" y="4813300"/>
            <a:ext cx="3841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11</a:t>
            </a:r>
          </a:p>
        </p:txBody>
      </p:sp>
      <p:sp>
        <p:nvSpPr>
          <p:cNvPr id="146441" name="AutoShape 10"/>
          <p:cNvSpPr>
            <a:spLocks noChangeArrowheads="1"/>
          </p:cNvSpPr>
          <p:nvPr/>
        </p:nvSpPr>
        <p:spPr bwMode="auto">
          <a:xfrm>
            <a:off x="4337050" y="2778125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2</a:t>
            </a:r>
          </a:p>
        </p:txBody>
      </p:sp>
      <p:sp>
        <p:nvSpPr>
          <p:cNvPr id="146442" name="AutoShape 11"/>
          <p:cNvSpPr>
            <a:spLocks noChangeArrowheads="1"/>
          </p:cNvSpPr>
          <p:nvPr/>
        </p:nvSpPr>
        <p:spPr bwMode="auto">
          <a:xfrm>
            <a:off x="5821363" y="3817938"/>
            <a:ext cx="508000" cy="254000"/>
          </a:xfrm>
          <a:prstGeom prst="roundRect">
            <a:avLst>
              <a:gd name="adj" fmla="val 3437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4</a:t>
            </a:r>
          </a:p>
        </p:txBody>
      </p:sp>
      <p:sp>
        <p:nvSpPr>
          <p:cNvPr id="146443" name="AutoShape 12"/>
          <p:cNvSpPr>
            <a:spLocks noChangeArrowheads="1"/>
          </p:cNvSpPr>
          <p:nvPr/>
        </p:nvSpPr>
        <p:spPr bwMode="auto">
          <a:xfrm>
            <a:off x="5821363" y="4443413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5</a:t>
            </a:r>
          </a:p>
        </p:txBody>
      </p:sp>
      <p:sp>
        <p:nvSpPr>
          <p:cNvPr id="146444" name="AutoShape 13"/>
          <p:cNvSpPr>
            <a:spLocks noChangeArrowheads="1"/>
          </p:cNvSpPr>
          <p:nvPr/>
        </p:nvSpPr>
        <p:spPr bwMode="auto">
          <a:xfrm>
            <a:off x="3521075" y="4275138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7</a:t>
            </a:r>
          </a:p>
        </p:txBody>
      </p:sp>
      <p:sp>
        <p:nvSpPr>
          <p:cNvPr id="146445" name="AutoShape 14"/>
          <p:cNvSpPr>
            <a:spLocks noChangeArrowheads="1"/>
          </p:cNvSpPr>
          <p:nvPr/>
        </p:nvSpPr>
        <p:spPr bwMode="auto">
          <a:xfrm>
            <a:off x="2498725" y="4291013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8</a:t>
            </a:r>
          </a:p>
        </p:txBody>
      </p:sp>
      <p:grpSp>
        <p:nvGrpSpPr>
          <p:cNvPr id="146446" name="Group 15"/>
          <p:cNvGrpSpPr>
            <a:grpSpLocks/>
          </p:cNvGrpSpPr>
          <p:nvPr/>
        </p:nvGrpSpPr>
        <p:grpSpPr bwMode="auto">
          <a:xfrm>
            <a:off x="1371600" y="4876800"/>
            <a:ext cx="180975" cy="180975"/>
            <a:chOff x="875" y="3069"/>
            <a:chExt cx="114" cy="114"/>
          </a:xfrm>
        </p:grpSpPr>
        <p:sp>
          <p:nvSpPr>
            <p:cNvPr id="146463" name="Oval 16"/>
            <p:cNvSpPr>
              <a:spLocks noChangeArrowheads="1"/>
            </p:cNvSpPr>
            <p:nvPr/>
          </p:nvSpPr>
          <p:spPr bwMode="auto">
            <a:xfrm>
              <a:off x="875" y="3069"/>
              <a:ext cx="114" cy="1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464" name="Oval 17"/>
            <p:cNvSpPr>
              <a:spLocks noChangeArrowheads="1"/>
            </p:cNvSpPr>
            <p:nvPr/>
          </p:nvSpPr>
          <p:spPr bwMode="auto">
            <a:xfrm>
              <a:off x="908" y="310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6447" name="AutoShape 18"/>
          <p:cNvSpPr>
            <a:spLocks noChangeArrowheads="1"/>
          </p:cNvSpPr>
          <p:nvPr/>
        </p:nvSpPr>
        <p:spPr bwMode="auto">
          <a:xfrm>
            <a:off x="4445000" y="3352800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3</a:t>
            </a:r>
          </a:p>
        </p:txBody>
      </p:sp>
      <p:cxnSp>
        <p:nvCxnSpPr>
          <p:cNvPr id="146448" name="AutoShape 19"/>
          <p:cNvCxnSpPr>
            <a:cxnSpLocks noChangeShapeType="1"/>
            <a:stCxn id="146437" idx="0"/>
            <a:endCxn id="146436" idx="4"/>
          </p:cNvCxnSpPr>
          <p:nvPr/>
        </p:nvCxnSpPr>
        <p:spPr bwMode="auto">
          <a:xfrm flipV="1">
            <a:off x="4591050" y="1808163"/>
            <a:ext cx="0" cy="3746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146449" name="AutoShape 20"/>
          <p:cNvCxnSpPr>
            <a:cxnSpLocks noChangeShapeType="1"/>
            <a:stCxn id="146437" idx="2"/>
            <a:endCxn id="146441" idx="0"/>
          </p:cNvCxnSpPr>
          <p:nvPr/>
        </p:nvCxnSpPr>
        <p:spPr bwMode="auto">
          <a:xfrm>
            <a:off x="4591050" y="2454275"/>
            <a:ext cx="0" cy="3238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6450" name="AutoShape 21"/>
          <p:cNvCxnSpPr>
            <a:cxnSpLocks noChangeShapeType="1"/>
            <a:stCxn id="146441" idx="2"/>
            <a:endCxn id="146447" idx="0"/>
          </p:cNvCxnSpPr>
          <p:nvPr/>
        </p:nvCxnSpPr>
        <p:spPr bwMode="auto">
          <a:xfrm>
            <a:off x="4591050" y="3032125"/>
            <a:ext cx="0" cy="3206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6451" name="AutoShape 22"/>
          <p:cNvSpPr>
            <a:spLocks noChangeArrowheads="1"/>
          </p:cNvSpPr>
          <p:nvPr/>
        </p:nvSpPr>
        <p:spPr bwMode="auto">
          <a:xfrm>
            <a:off x="3136900" y="3816350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solidFill>
                  <a:srgbClr val="CF0E30"/>
                </a:solidFill>
                <a:latin typeface="Times"/>
              </a:rPr>
              <a:t>6</a:t>
            </a:r>
          </a:p>
        </p:txBody>
      </p:sp>
      <p:cxnSp>
        <p:nvCxnSpPr>
          <p:cNvPr id="146452" name="AutoShape 23"/>
          <p:cNvCxnSpPr>
            <a:cxnSpLocks noChangeShapeType="1"/>
          </p:cNvCxnSpPr>
          <p:nvPr/>
        </p:nvCxnSpPr>
        <p:spPr bwMode="auto">
          <a:xfrm rot="-5400000">
            <a:off x="3694112" y="3087688"/>
            <a:ext cx="327025" cy="11620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146453" name="AutoShape 24"/>
          <p:cNvCxnSpPr>
            <a:cxnSpLocks noChangeShapeType="1"/>
            <a:stCxn id="146447" idx="3"/>
            <a:endCxn id="146442" idx="0"/>
          </p:cNvCxnSpPr>
          <p:nvPr/>
        </p:nvCxnSpPr>
        <p:spPr bwMode="auto">
          <a:xfrm>
            <a:off x="4737100" y="3489325"/>
            <a:ext cx="1338263" cy="3286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6454" name="AutoShape 25"/>
          <p:cNvCxnSpPr>
            <a:cxnSpLocks noChangeShapeType="1"/>
            <a:stCxn id="146442" idx="2"/>
            <a:endCxn id="146443" idx="0"/>
          </p:cNvCxnSpPr>
          <p:nvPr/>
        </p:nvCxnSpPr>
        <p:spPr bwMode="auto">
          <a:xfrm>
            <a:off x="6075363" y="4071938"/>
            <a:ext cx="0" cy="3714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6455" name="AutoShape 26"/>
          <p:cNvCxnSpPr>
            <a:cxnSpLocks noChangeShapeType="1"/>
            <a:stCxn id="146451" idx="3"/>
            <a:endCxn id="146444" idx="0"/>
          </p:cNvCxnSpPr>
          <p:nvPr/>
        </p:nvCxnSpPr>
        <p:spPr bwMode="auto">
          <a:xfrm>
            <a:off x="3429000" y="3952875"/>
            <a:ext cx="346075" cy="32226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6456" name="AutoShape 27"/>
          <p:cNvCxnSpPr>
            <a:cxnSpLocks noChangeShapeType="1"/>
            <a:stCxn id="146451" idx="1"/>
            <a:endCxn id="146445" idx="0"/>
          </p:cNvCxnSpPr>
          <p:nvPr/>
        </p:nvCxnSpPr>
        <p:spPr bwMode="auto">
          <a:xfrm rot="10800000" flipV="1">
            <a:off x="2752725" y="3952875"/>
            <a:ext cx="384175" cy="3381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6457" name="Oval 28"/>
          <p:cNvSpPr>
            <a:spLocks noChangeArrowheads="1"/>
          </p:cNvSpPr>
          <p:nvPr/>
        </p:nvSpPr>
        <p:spPr bwMode="auto">
          <a:xfrm>
            <a:off x="3238500" y="4768850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6458" name="AutoShape 29"/>
          <p:cNvCxnSpPr>
            <a:cxnSpLocks noChangeShapeType="1"/>
            <a:stCxn id="146457" idx="2"/>
            <a:endCxn id="146445" idx="2"/>
          </p:cNvCxnSpPr>
          <p:nvPr/>
        </p:nvCxnSpPr>
        <p:spPr bwMode="auto">
          <a:xfrm rot="10800000">
            <a:off x="2752725" y="4545013"/>
            <a:ext cx="485775" cy="269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146459" name="AutoShape 30"/>
          <p:cNvCxnSpPr>
            <a:cxnSpLocks noChangeShapeType="1"/>
            <a:stCxn id="146457" idx="6"/>
            <a:endCxn id="146444" idx="2"/>
          </p:cNvCxnSpPr>
          <p:nvPr/>
        </p:nvCxnSpPr>
        <p:spPr bwMode="auto">
          <a:xfrm flipV="1">
            <a:off x="3330575" y="4529138"/>
            <a:ext cx="444500" cy="2857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146460" name="AutoShape 31"/>
          <p:cNvCxnSpPr>
            <a:cxnSpLocks noChangeShapeType="1"/>
            <a:stCxn id="146435" idx="2"/>
            <a:endCxn id="146457" idx="4"/>
          </p:cNvCxnSpPr>
          <p:nvPr/>
        </p:nvCxnSpPr>
        <p:spPr bwMode="auto">
          <a:xfrm rot="10800000">
            <a:off x="3284538" y="4860925"/>
            <a:ext cx="1255712" cy="1857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146461" name="AutoShape 32"/>
          <p:cNvCxnSpPr>
            <a:cxnSpLocks noChangeShapeType="1"/>
            <a:stCxn id="146435" idx="6"/>
            <a:endCxn id="146443" idx="2"/>
          </p:cNvCxnSpPr>
          <p:nvPr/>
        </p:nvCxnSpPr>
        <p:spPr bwMode="auto">
          <a:xfrm flipV="1">
            <a:off x="4632325" y="4697413"/>
            <a:ext cx="1443038" cy="3492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146462" name="AutoShape 33"/>
          <p:cNvCxnSpPr>
            <a:cxnSpLocks noChangeShapeType="1"/>
            <a:stCxn id="146463" idx="0"/>
            <a:endCxn id="146437" idx="1"/>
          </p:cNvCxnSpPr>
          <p:nvPr/>
        </p:nvCxnSpPr>
        <p:spPr bwMode="auto">
          <a:xfrm rot="-5400000">
            <a:off x="1674813" y="2106613"/>
            <a:ext cx="2557462" cy="2982912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</p:spPr>
      </p:cxn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33375"/>
            <a:ext cx="5889625" cy="647700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基本路径测试</a:t>
            </a:r>
            <a:r>
              <a:rPr lang="en-US" altLang="zh-CN" sz="3200" dirty="0">
                <a:solidFill>
                  <a:srgbClr val="FFFF00"/>
                </a:solidFill>
                <a:latin typeface="+mj-ea"/>
              </a:rPr>
              <a:t>:</a:t>
            </a: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流程图简化</a:t>
            </a:r>
            <a:endParaRPr lang="en-US" altLang="zh-CN" sz="3200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148482" name="Oval 3"/>
          <p:cNvSpPr>
            <a:spLocks noChangeArrowheads="1"/>
          </p:cNvSpPr>
          <p:nvPr/>
        </p:nvSpPr>
        <p:spPr bwMode="auto">
          <a:xfrm>
            <a:off x="4997450" y="152241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latin typeface="Times"/>
              </a:rPr>
              <a:t>1</a:t>
            </a:r>
          </a:p>
        </p:txBody>
      </p:sp>
      <p:sp>
        <p:nvSpPr>
          <p:cNvPr id="148483" name="Oval 4"/>
          <p:cNvSpPr>
            <a:spLocks noChangeArrowheads="1"/>
          </p:cNvSpPr>
          <p:nvPr/>
        </p:nvSpPr>
        <p:spPr bwMode="auto">
          <a:xfrm>
            <a:off x="4997450" y="2451100"/>
            <a:ext cx="360363" cy="360363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latin typeface="Times"/>
              </a:rPr>
              <a:t>2,3</a:t>
            </a:r>
          </a:p>
        </p:txBody>
      </p:sp>
      <p:grpSp>
        <p:nvGrpSpPr>
          <p:cNvPr id="148484" name="Group 5"/>
          <p:cNvGrpSpPr>
            <a:grpSpLocks/>
          </p:cNvGrpSpPr>
          <p:nvPr/>
        </p:nvGrpSpPr>
        <p:grpSpPr bwMode="auto">
          <a:xfrm>
            <a:off x="1711325" y="3094038"/>
            <a:ext cx="2092325" cy="1825625"/>
            <a:chOff x="704" y="1949"/>
            <a:chExt cx="1318" cy="1150"/>
          </a:xfrm>
        </p:grpSpPr>
        <p:grpSp>
          <p:nvGrpSpPr>
            <p:cNvPr id="148499" name="Group 6"/>
            <p:cNvGrpSpPr>
              <a:grpSpLocks/>
            </p:cNvGrpSpPr>
            <p:nvPr/>
          </p:nvGrpSpPr>
          <p:grpSpPr bwMode="auto">
            <a:xfrm>
              <a:off x="704" y="2411"/>
              <a:ext cx="1318" cy="227"/>
              <a:chOff x="704" y="2411"/>
              <a:chExt cx="1318" cy="227"/>
            </a:xfrm>
          </p:grpSpPr>
          <p:sp>
            <p:nvSpPr>
              <p:cNvPr id="148503" name="Oval 7"/>
              <p:cNvSpPr>
                <a:spLocks noChangeArrowheads="1"/>
              </p:cNvSpPr>
              <p:nvPr/>
            </p:nvSpPr>
            <p:spPr bwMode="auto">
              <a:xfrm>
                <a:off x="704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/>
              <a:p>
                <a:pPr algn="ctr" eaLnBrk="0" hangingPunct="0"/>
                <a:r>
                  <a:rPr lang="zh-CN" altLang="en-US" sz="1600" b="1">
                    <a:latin typeface="Times"/>
                  </a:rPr>
                  <a:t>8</a:t>
                </a:r>
              </a:p>
            </p:txBody>
          </p:sp>
          <p:sp>
            <p:nvSpPr>
              <p:cNvPr id="148504" name="Oval 8"/>
              <p:cNvSpPr>
                <a:spLocks noChangeArrowheads="1"/>
              </p:cNvSpPr>
              <p:nvPr/>
            </p:nvSpPr>
            <p:spPr bwMode="auto">
              <a:xfrm>
                <a:off x="1795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/>
              <a:p>
                <a:pPr algn="ctr" eaLnBrk="0" hangingPunct="0"/>
                <a:r>
                  <a:rPr lang="zh-CN" altLang="en-US" sz="1600" b="1">
                    <a:latin typeface="Times"/>
                  </a:rPr>
                  <a:t>7</a:t>
                </a:r>
              </a:p>
            </p:txBody>
          </p:sp>
        </p:grpSp>
        <p:grpSp>
          <p:nvGrpSpPr>
            <p:cNvPr id="148500" name="Group 9"/>
            <p:cNvGrpSpPr>
              <a:grpSpLocks/>
            </p:cNvGrpSpPr>
            <p:nvPr/>
          </p:nvGrpSpPr>
          <p:grpSpPr bwMode="auto">
            <a:xfrm>
              <a:off x="1250" y="1949"/>
              <a:ext cx="227" cy="1150"/>
              <a:chOff x="1250" y="1949"/>
              <a:chExt cx="227" cy="1150"/>
            </a:xfrm>
          </p:grpSpPr>
          <p:sp>
            <p:nvSpPr>
              <p:cNvPr id="148501" name="Oval 10"/>
              <p:cNvSpPr>
                <a:spLocks noChangeArrowheads="1"/>
              </p:cNvSpPr>
              <p:nvPr/>
            </p:nvSpPr>
            <p:spPr bwMode="auto">
              <a:xfrm>
                <a:off x="1250" y="1949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/>
              <a:p>
                <a:pPr algn="ctr" eaLnBrk="0" hangingPunct="0"/>
                <a:r>
                  <a:rPr lang="zh-CN" altLang="en-US" sz="1600" b="1">
                    <a:latin typeface="Times"/>
                  </a:rPr>
                  <a:t>6</a:t>
                </a:r>
              </a:p>
            </p:txBody>
          </p:sp>
          <p:sp>
            <p:nvSpPr>
              <p:cNvPr id="148502" name="Oval 11"/>
              <p:cNvSpPr>
                <a:spLocks noChangeArrowheads="1"/>
              </p:cNvSpPr>
              <p:nvPr/>
            </p:nvSpPr>
            <p:spPr bwMode="auto">
              <a:xfrm>
                <a:off x="1250" y="2872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/>
              <a:p>
                <a:pPr algn="ctr" eaLnBrk="0" hangingPunct="0"/>
                <a:r>
                  <a:rPr lang="zh-CN" altLang="en-US" sz="1600" b="1">
                    <a:latin typeface="Times"/>
                  </a:rPr>
                  <a:t>9</a:t>
                </a:r>
              </a:p>
            </p:txBody>
          </p:sp>
        </p:grpSp>
      </p:grpSp>
      <p:sp>
        <p:nvSpPr>
          <p:cNvPr id="148485" name="Oval 12"/>
          <p:cNvSpPr>
            <a:spLocks noChangeArrowheads="1"/>
          </p:cNvSpPr>
          <p:nvPr/>
        </p:nvSpPr>
        <p:spPr bwMode="auto">
          <a:xfrm>
            <a:off x="7072313" y="3094038"/>
            <a:ext cx="360362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latin typeface="Times"/>
              </a:rPr>
              <a:t>4,5</a:t>
            </a:r>
          </a:p>
        </p:txBody>
      </p:sp>
      <p:sp>
        <p:nvSpPr>
          <p:cNvPr id="148486" name="Oval 13"/>
          <p:cNvSpPr>
            <a:spLocks noChangeArrowheads="1"/>
          </p:cNvSpPr>
          <p:nvPr/>
        </p:nvSpPr>
        <p:spPr bwMode="auto">
          <a:xfrm>
            <a:off x="4997450" y="4783138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latin typeface="Times"/>
              </a:rPr>
              <a:t>10</a:t>
            </a:r>
          </a:p>
        </p:txBody>
      </p:sp>
      <p:sp>
        <p:nvSpPr>
          <p:cNvPr id="148487" name="Oval 14"/>
          <p:cNvSpPr>
            <a:spLocks noChangeArrowheads="1"/>
          </p:cNvSpPr>
          <p:nvPr/>
        </p:nvSpPr>
        <p:spPr bwMode="auto">
          <a:xfrm>
            <a:off x="4997450" y="569436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zh-CN" altLang="en-US" sz="1600" b="1">
                <a:latin typeface="Times"/>
              </a:rPr>
              <a:t>11</a:t>
            </a:r>
          </a:p>
        </p:txBody>
      </p:sp>
      <p:cxnSp>
        <p:nvCxnSpPr>
          <p:cNvPr id="148488" name="AutoShape 15"/>
          <p:cNvCxnSpPr>
            <a:cxnSpLocks noChangeShapeType="1"/>
            <a:stCxn id="148486" idx="6"/>
            <a:endCxn id="148482" idx="6"/>
          </p:cNvCxnSpPr>
          <p:nvPr/>
        </p:nvCxnSpPr>
        <p:spPr bwMode="auto">
          <a:xfrm flipV="1">
            <a:off x="5357813" y="1703388"/>
            <a:ext cx="1587" cy="3260725"/>
          </a:xfrm>
          <a:prstGeom prst="curvedConnector3">
            <a:avLst>
              <a:gd name="adj1" fmla="val 192400065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89" name="AutoShape 16"/>
          <p:cNvCxnSpPr>
            <a:cxnSpLocks noChangeShapeType="1"/>
            <a:stCxn id="148482" idx="2"/>
            <a:endCxn id="148487" idx="2"/>
          </p:cNvCxnSpPr>
          <p:nvPr/>
        </p:nvCxnSpPr>
        <p:spPr bwMode="auto">
          <a:xfrm rot="10800000" flipH="1" flipV="1">
            <a:off x="4997450" y="1703388"/>
            <a:ext cx="1588" cy="4171950"/>
          </a:xfrm>
          <a:prstGeom prst="curvedConnector3">
            <a:avLst>
              <a:gd name="adj1" fmla="val -253300032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0" name="AutoShape 17"/>
          <p:cNvCxnSpPr>
            <a:cxnSpLocks noChangeShapeType="1"/>
            <a:stCxn id="148483" idx="6"/>
            <a:endCxn id="148485" idx="1"/>
          </p:cNvCxnSpPr>
          <p:nvPr/>
        </p:nvCxnSpPr>
        <p:spPr bwMode="auto">
          <a:xfrm>
            <a:off x="5357813" y="2632075"/>
            <a:ext cx="1766887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1" name="AutoShape 18"/>
          <p:cNvCxnSpPr>
            <a:cxnSpLocks noChangeShapeType="1"/>
            <a:stCxn id="148482" idx="4"/>
            <a:endCxn id="148483" idx="0"/>
          </p:cNvCxnSpPr>
          <p:nvPr/>
        </p:nvCxnSpPr>
        <p:spPr bwMode="auto">
          <a:xfrm>
            <a:off x="5178425" y="1882775"/>
            <a:ext cx="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2" name="AutoShape 19"/>
          <p:cNvCxnSpPr>
            <a:cxnSpLocks noChangeShapeType="1"/>
            <a:stCxn id="148483" idx="2"/>
            <a:endCxn id="148501" idx="7"/>
          </p:cNvCxnSpPr>
          <p:nvPr/>
        </p:nvCxnSpPr>
        <p:spPr bwMode="auto">
          <a:xfrm flipH="1">
            <a:off x="2886075" y="2632075"/>
            <a:ext cx="2111375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3" name="AutoShape 20"/>
          <p:cNvCxnSpPr>
            <a:cxnSpLocks noChangeShapeType="1"/>
            <a:stCxn id="148501" idx="5"/>
            <a:endCxn id="148504" idx="1"/>
          </p:cNvCxnSpPr>
          <p:nvPr/>
        </p:nvCxnSpPr>
        <p:spPr bwMode="auto">
          <a:xfrm>
            <a:off x="2886075" y="3402013"/>
            <a:ext cx="609600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4" name="AutoShape 21"/>
          <p:cNvCxnSpPr>
            <a:cxnSpLocks noChangeShapeType="1"/>
            <a:stCxn id="148501" idx="3"/>
            <a:endCxn id="148503" idx="7"/>
          </p:cNvCxnSpPr>
          <p:nvPr/>
        </p:nvCxnSpPr>
        <p:spPr bwMode="auto">
          <a:xfrm flipH="1">
            <a:off x="2019300" y="3402013"/>
            <a:ext cx="611188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5" name="AutoShape 22"/>
          <p:cNvCxnSpPr>
            <a:cxnSpLocks noChangeShapeType="1"/>
            <a:stCxn id="148503" idx="5"/>
            <a:endCxn id="148502" idx="1"/>
          </p:cNvCxnSpPr>
          <p:nvPr/>
        </p:nvCxnSpPr>
        <p:spPr bwMode="auto">
          <a:xfrm>
            <a:off x="2019300" y="4135438"/>
            <a:ext cx="611188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6" name="AutoShape 23"/>
          <p:cNvCxnSpPr>
            <a:cxnSpLocks noChangeShapeType="1"/>
            <a:stCxn id="148504" idx="3"/>
            <a:endCxn id="148502" idx="7"/>
          </p:cNvCxnSpPr>
          <p:nvPr/>
        </p:nvCxnSpPr>
        <p:spPr bwMode="auto">
          <a:xfrm flipH="1">
            <a:off x="2886075" y="4135438"/>
            <a:ext cx="609600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7" name="AutoShape 24"/>
          <p:cNvCxnSpPr>
            <a:cxnSpLocks noChangeShapeType="1"/>
            <a:stCxn id="148502" idx="6"/>
            <a:endCxn id="148486" idx="2"/>
          </p:cNvCxnSpPr>
          <p:nvPr/>
        </p:nvCxnSpPr>
        <p:spPr bwMode="auto">
          <a:xfrm>
            <a:off x="2938463" y="4740275"/>
            <a:ext cx="2058987" cy="223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8498" name="AutoShape 25"/>
          <p:cNvCxnSpPr>
            <a:cxnSpLocks noChangeShapeType="1"/>
            <a:stCxn id="148485" idx="3"/>
            <a:endCxn id="148486" idx="7"/>
          </p:cNvCxnSpPr>
          <p:nvPr/>
        </p:nvCxnSpPr>
        <p:spPr bwMode="auto">
          <a:xfrm flipH="1">
            <a:off x="5305425" y="3402013"/>
            <a:ext cx="1819275" cy="1433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400" dirty="0"/>
              <a:t>圈复杂度是一种为程序逻辑复杂性提供定量测度的软件度量，将该度量用于计算程序的基本的独立路径数目，为确保所有语句至少执行一次的测试数量的上界。</a:t>
            </a:r>
            <a:endParaRPr lang="en-US" altLang="zh-CN" sz="2400" dirty="0"/>
          </a:p>
          <a:p>
            <a:pPr marL="342900" lvl="1" indent="-342900">
              <a:buFontTx/>
              <a:buChar char="•"/>
            </a:pPr>
            <a:r>
              <a:rPr lang="zh-CN" altLang="en-US" sz="2400" dirty="0"/>
              <a:t>独立路径必须包含一条在定义之前不曾用到的边。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7651CE-A53D-4F30-BA0B-046D65ECD2B2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流程图的圈复杂度</a:t>
            </a:r>
          </a:p>
        </p:txBody>
      </p:sp>
    </p:spTree>
    <p:extLst>
      <p:ext uri="{BB962C8B-B14F-4D97-AF65-F5344CB8AC3E}">
        <p14:creationId xmlns:p14="http://schemas.microsoft.com/office/powerpoint/2010/main" val="21804502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333375"/>
            <a:ext cx="6624637" cy="762000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流程图的圈复杂度</a:t>
            </a:r>
          </a:p>
        </p:txBody>
      </p:sp>
      <p:sp>
        <p:nvSpPr>
          <p:cNvPr id="1662979" name="Rectangle 3"/>
          <p:cNvSpPr>
            <a:spLocks noChangeArrowheads="1"/>
          </p:cNvSpPr>
          <p:nvPr/>
        </p:nvSpPr>
        <p:spPr bwMode="auto">
          <a:xfrm>
            <a:off x="287338" y="4329113"/>
            <a:ext cx="8316912" cy="1957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None/>
              <a:tabLst>
                <a:tab pos="1658938" algn="l"/>
                <a:tab pos="2624138" algn="l"/>
                <a:tab pos="3200400" algn="l"/>
              </a:tabLst>
            </a:pPr>
            <a:endParaRPr lang="en-US" altLang="zh-CN" sz="2000" b="1" dirty="0"/>
          </a:p>
          <a:p>
            <a:pPr marL="742950" lvl="1" indent="-285750">
              <a:spcBef>
                <a:spcPts val="700"/>
              </a:spcBef>
              <a:buClr>
                <a:srgbClr val="FF00FF"/>
              </a:buClr>
              <a:buSzPct val="120000"/>
              <a:buFont typeface="Zapf Dingbats"/>
              <a:buChar char="è"/>
              <a:tabLst>
                <a:tab pos="1658938" algn="l"/>
                <a:tab pos="2624138" algn="l"/>
                <a:tab pos="3200400" algn="l"/>
              </a:tabLst>
            </a:pPr>
            <a:r>
              <a:rPr lang="en-US" altLang="zh-CN" sz="2000" dirty="0"/>
              <a:t>  V(G) = </a:t>
            </a:r>
            <a:r>
              <a:rPr lang="zh-CN" altLang="en-US" sz="2000" dirty="0"/>
              <a:t>区域数量</a:t>
            </a:r>
            <a:r>
              <a:rPr lang="en-US" altLang="zh-CN" sz="2000" dirty="0"/>
              <a:t>(</a:t>
            </a:r>
            <a:r>
              <a:rPr lang="zh-CN" altLang="en-US" sz="2000" dirty="0"/>
              <a:t>由节点、连线包围的区域，包括图形外部区域</a:t>
            </a:r>
            <a:r>
              <a:rPr lang="en-US" altLang="zh-CN" sz="2000" dirty="0"/>
              <a:t>)</a:t>
            </a:r>
          </a:p>
          <a:p>
            <a:pPr marL="742950" lvl="1" indent="-285750">
              <a:spcBef>
                <a:spcPts val="700"/>
              </a:spcBef>
              <a:buClr>
                <a:srgbClr val="FF00FF"/>
              </a:buClr>
              <a:buSzPct val="120000"/>
              <a:buFont typeface="Zapf Dingbats"/>
              <a:buChar char="è"/>
              <a:tabLst>
                <a:tab pos="1658938" algn="l"/>
                <a:tab pos="2624138" algn="l"/>
                <a:tab pos="3200400" algn="l"/>
              </a:tabLst>
            </a:pPr>
            <a:r>
              <a:rPr lang="en-US" altLang="zh-CN" sz="2000" dirty="0"/>
              <a:t>  V(G) = </a:t>
            </a:r>
            <a:r>
              <a:rPr lang="zh-CN" altLang="en-US" sz="2000" dirty="0"/>
              <a:t>连线数量 </a:t>
            </a:r>
            <a:r>
              <a:rPr lang="en-US" altLang="zh-CN" sz="2000" dirty="0"/>
              <a:t>- </a:t>
            </a:r>
            <a:r>
              <a:rPr lang="zh-CN" altLang="en-US" sz="2000" dirty="0"/>
              <a:t>节点数量</a:t>
            </a:r>
            <a:r>
              <a:rPr lang="en-US" altLang="zh-CN" sz="2000" dirty="0"/>
              <a:t> + 2</a:t>
            </a:r>
          </a:p>
          <a:p>
            <a:pPr marL="742950" lvl="1" indent="-285750">
              <a:spcBef>
                <a:spcPts val="700"/>
              </a:spcBef>
              <a:buClr>
                <a:srgbClr val="FF00FF"/>
              </a:buClr>
              <a:buSzPct val="120000"/>
              <a:buFont typeface="Zapf Dingbats"/>
              <a:buChar char="è"/>
              <a:tabLst>
                <a:tab pos="1658938" algn="l"/>
                <a:tab pos="2624138" algn="l"/>
                <a:tab pos="3200400" algn="l"/>
              </a:tabLst>
            </a:pPr>
            <a:r>
              <a:rPr lang="en-US" altLang="zh-CN" sz="2000" dirty="0"/>
              <a:t>  V(G) = </a:t>
            </a:r>
            <a:r>
              <a:rPr lang="zh-CN" altLang="en-US" sz="2000" dirty="0"/>
              <a:t>判定节点数量</a:t>
            </a:r>
            <a:r>
              <a:rPr lang="en-US" altLang="zh-CN" sz="2000" dirty="0"/>
              <a:t> + 1</a:t>
            </a:r>
          </a:p>
        </p:txBody>
      </p:sp>
      <p:sp>
        <p:nvSpPr>
          <p:cNvPr id="150531" name="Rectangle 5"/>
          <p:cNvSpPr>
            <a:spLocks noChangeArrowheads="1"/>
          </p:cNvSpPr>
          <p:nvPr/>
        </p:nvSpPr>
        <p:spPr bwMode="auto">
          <a:xfrm>
            <a:off x="755650" y="1628775"/>
            <a:ext cx="7620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3366FF"/>
                </a:solidFill>
                <a:latin typeface="Arial Narrow" pitchFamily="34" charset="0"/>
              </a:rPr>
              <a:t>圈复杂度（</a:t>
            </a:r>
            <a:r>
              <a:rPr lang="en-US" altLang="zh-CN" sz="2400" b="1" dirty="0">
                <a:solidFill>
                  <a:srgbClr val="3366FF"/>
                </a:solidFill>
              </a:rPr>
              <a:t>Cyclomatic complexity</a:t>
            </a:r>
            <a:r>
              <a:rPr lang="zh-CN" altLang="en-US" sz="2400" b="1" dirty="0">
                <a:solidFill>
                  <a:srgbClr val="3366FF"/>
                </a:solidFill>
              </a:rPr>
              <a:t>）</a:t>
            </a:r>
            <a:r>
              <a:rPr lang="en-US" altLang="zh-CN" sz="2000" b="1" dirty="0">
                <a:solidFill>
                  <a:srgbClr val="13BBBF"/>
                </a:solidFill>
              </a:rPr>
              <a:t>:</a:t>
            </a:r>
            <a:r>
              <a:rPr lang="zh-CN" altLang="en-US" sz="2400" dirty="0"/>
              <a:t>代码逻辑复杂度的</a:t>
            </a:r>
            <a:r>
              <a:rPr lang="en-US" altLang="zh-CN" sz="2400" dirty="0"/>
              <a:t> </a:t>
            </a:r>
            <a:r>
              <a:rPr lang="zh-CN" altLang="en-US" sz="2400" dirty="0"/>
              <a:t>度量，提供了被测代码的路径数量。复杂度越高，出错的概率越大</a:t>
            </a:r>
            <a:endParaRPr lang="en-US" altLang="zh-CN" sz="2400" dirty="0"/>
          </a:p>
        </p:txBody>
      </p:sp>
      <p:grpSp>
        <p:nvGrpSpPr>
          <p:cNvPr id="150532" name="Group 50"/>
          <p:cNvGrpSpPr>
            <a:grpSpLocks/>
          </p:cNvGrpSpPr>
          <p:nvPr/>
        </p:nvGrpSpPr>
        <p:grpSpPr bwMode="auto">
          <a:xfrm>
            <a:off x="2014538" y="2917825"/>
            <a:ext cx="4316412" cy="1682750"/>
            <a:chOff x="2014515" y="2917818"/>
            <a:chExt cx="4316433" cy="1682758"/>
          </a:xfrm>
        </p:grpSpPr>
        <p:sp>
          <p:nvSpPr>
            <p:cNvPr id="150533" name="Rectangle 7"/>
            <p:cNvSpPr>
              <a:spLocks noChangeArrowheads="1"/>
            </p:cNvSpPr>
            <p:nvPr/>
          </p:nvSpPr>
          <p:spPr bwMode="auto">
            <a:xfrm>
              <a:off x="5891210" y="4370388"/>
              <a:ext cx="439738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CN" sz="1600" b="1">
                  <a:solidFill>
                    <a:srgbClr val="13BBBF"/>
                  </a:solidFill>
                </a:rPr>
                <a:t>V(G)</a:t>
              </a:r>
            </a:p>
          </p:txBody>
        </p:sp>
        <p:sp>
          <p:nvSpPr>
            <p:cNvPr id="150534" name="Rectangle 8"/>
            <p:cNvSpPr>
              <a:spLocks noChangeArrowheads="1"/>
            </p:cNvSpPr>
            <p:nvPr/>
          </p:nvSpPr>
          <p:spPr bwMode="auto">
            <a:xfrm>
              <a:off x="2014515" y="2994018"/>
              <a:ext cx="84455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lnSpc>
                  <a:spcPct val="88000"/>
                </a:lnSpc>
                <a:spcBef>
                  <a:spcPct val="50000"/>
                </a:spcBef>
              </a:pPr>
              <a:r>
                <a:rPr lang="en-US" altLang="zh-CN" sz="1600" b="1">
                  <a:solidFill>
                    <a:srgbClr val="13BBBF"/>
                  </a:solidFill>
                </a:rPr>
                <a:t>modules</a:t>
              </a:r>
            </a:p>
          </p:txBody>
        </p:sp>
        <p:sp>
          <p:nvSpPr>
            <p:cNvPr id="150535" name="Rectangle 9"/>
            <p:cNvSpPr>
              <a:spLocks noChangeArrowheads="1"/>
            </p:cNvSpPr>
            <p:nvPr/>
          </p:nvSpPr>
          <p:spPr bwMode="auto">
            <a:xfrm>
              <a:off x="3222603" y="4284656"/>
              <a:ext cx="111125" cy="1825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6" name="Rectangle 10"/>
            <p:cNvSpPr>
              <a:spLocks noChangeArrowheads="1"/>
            </p:cNvSpPr>
            <p:nvPr/>
          </p:nvSpPr>
          <p:spPr bwMode="auto">
            <a:xfrm>
              <a:off x="3211490" y="4275131"/>
              <a:ext cx="131763" cy="20161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7" name="Rectangle 11"/>
            <p:cNvSpPr>
              <a:spLocks noChangeArrowheads="1"/>
            </p:cNvSpPr>
            <p:nvPr/>
          </p:nvSpPr>
          <p:spPr bwMode="auto">
            <a:xfrm>
              <a:off x="3333728" y="4233856"/>
              <a:ext cx="111125" cy="2333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8" name="Rectangle 12"/>
            <p:cNvSpPr>
              <a:spLocks noChangeArrowheads="1"/>
            </p:cNvSpPr>
            <p:nvPr/>
          </p:nvSpPr>
          <p:spPr bwMode="auto">
            <a:xfrm>
              <a:off x="3324203" y="4224331"/>
              <a:ext cx="131763" cy="25241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39" name="Rectangle 13"/>
            <p:cNvSpPr>
              <a:spLocks noChangeArrowheads="1"/>
            </p:cNvSpPr>
            <p:nvPr/>
          </p:nvSpPr>
          <p:spPr bwMode="auto">
            <a:xfrm>
              <a:off x="3444853" y="4183056"/>
              <a:ext cx="111125" cy="2841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0" name="Rectangle 14"/>
            <p:cNvSpPr>
              <a:spLocks noChangeArrowheads="1"/>
            </p:cNvSpPr>
            <p:nvPr/>
          </p:nvSpPr>
          <p:spPr bwMode="auto">
            <a:xfrm>
              <a:off x="3435328" y="4173531"/>
              <a:ext cx="131763" cy="30321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1" name="Rectangle 15"/>
            <p:cNvSpPr>
              <a:spLocks noChangeArrowheads="1"/>
            </p:cNvSpPr>
            <p:nvPr/>
          </p:nvSpPr>
          <p:spPr bwMode="auto">
            <a:xfrm>
              <a:off x="3567090" y="4071931"/>
              <a:ext cx="120650" cy="395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2" name="Rectangle 16"/>
            <p:cNvSpPr>
              <a:spLocks noChangeArrowheads="1"/>
            </p:cNvSpPr>
            <p:nvPr/>
          </p:nvSpPr>
          <p:spPr bwMode="auto">
            <a:xfrm>
              <a:off x="3555978" y="4062406"/>
              <a:ext cx="142875" cy="41433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3" name="Rectangle 17"/>
            <p:cNvSpPr>
              <a:spLocks noChangeArrowheads="1"/>
            </p:cNvSpPr>
            <p:nvPr/>
          </p:nvSpPr>
          <p:spPr bwMode="auto">
            <a:xfrm>
              <a:off x="3687740" y="3910006"/>
              <a:ext cx="122238" cy="5572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4" name="Rectangle 18"/>
            <p:cNvSpPr>
              <a:spLocks noChangeArrowheads="1"/>
            </p:cNvSpPr>
            <p:nvPr/>
          </p:nvSpPr>
          <p:spPr bwMode="auto">
            <a:xfrm>
              <a:off x="3678215" y="3900481"/>
              <a:ext cx="141288" cy="57626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5" name="Rectangle 19"/>
            <p:cNvSpPr>
              <a:spLocks noChangeArrowheads="1"/>
            </p:cNvSpPr>
            <p:nvPr/>
          </p:nvSpPr>
          <p:spPr bwMode="auto">
            <a:xfrm>
              <a:off x="3809978" y="3817931"/>
              <a:ext cx="122238" cy="6588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6" name="Rectangle 20"/>
            <p:cNvSpPr>
              <a:spLocks noChangeArrowheads="1"/>
            </p:cNvSpPr>
            <p:nvPr/>
          </p:nvSpPr>
          <p:spPr bwMode="auto">
            <a:xfrm>
              <a:off x="3800453" y="3808406"/>
              <a:ext cx="141288" cy="67786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7" name="Rectangle 21"/>
            <p:cNvSpPr>
              <a:spLocks noChangeArrowheads="1"/>
            </p:cNvSpPr>
            <p:nvPr/>
          </p:nvSpPr>
          <p:spPr bwMode="auto">
            <a:xfrm>
              <a:off x="3932215" y="3625843"/>
              <a:ext cx="111125" cy="841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8" name="Rectangle 22"/>
            <p:cNvSpPr>
              <a:spLocks noChangeArrowheads="1"/>
            </p:cNvSpPr>
            <p:nvPr/>
          </p:nvSpPr>
          <p:spPr bwMode="auto">
            <a:xfrm>
              <a:off x="3921103" y="3616318"/>
              <a:ext cx="131763" cy="860425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9" name="Rectangle 23"/>
            <p:cNvSpPr>
              <a:spLocks noChangeArrowheads="1"/>
            </p:cNvSpPr>
            <p:nvPr/>
          </p:nvSpPr>
          <p:spPr bwMode="auto">
            <a:xfrm>
              <a:off x="4052865" y="3038468"/>
              <a:ext cx="122238" cy="1428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0" name="Rectangle 24"/>
            <p:cNvSpPr>
              <a:spLocks noChangeArrowheads="1"/>
            </p:cNvSpPr>
            <p:nvPr/>
          </p:nvSpPr>
          <p:spPr bwMode="auto">
            <a:xfrm>
              <a:off x="4043340" y="3028943"/>
              <a:ext cx="141288" cy="1447800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1" name="Rectangle 25"/>
            <p:cNvSpPr>
              <a:spLocks noChangeArrowheads="1"/>
            </p:cNvSpPr>
            <p:nvPr/>
          </p:nvSpPr>
          <p:spPr bwMode="auto">
            <a:xfrm>
              <a:off x="4175103" y="2978143"/>
              <a:ext cx="122238" cy="149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2" name="Rectangle 26"/>
            <p:cNvSpPr>
              <a:spLocks noChangeArrowheads="1"/>
            </p:cNvSpPr>
            <p:nvPr/>
          </p:nvSpPr>
          <p:spPr bwMode="auto">
            <a:xfrm>
              <a:off x="4165578" y="2968618"/>
              <a:ext cx="141288" cy="1517650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3" name="Rectangle 27"/>
            <p:cNvSpPr>
              <a:spLocks noChangeArrowheads="1"/>
            </p:cNvSpPr>
            <p:nvPr/>
          </p:nvSpPr>
          <p:spPr bwMode="auto">
            <a:xfrm>
              <a:off x="5259365" y="4275131"/>
              <a:ext cx="111125" cy="18097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4" name="Rectangle 28"/>
            <p:cNvSpPr>
              <a:spLocks noChangeArrowheads="1"/>
            </p:cNvSpPr>
            <p:nvPr/>
          </p:nvSpPr>
          <p:spPr bwMode="auto">
            <a:xfrm>
              <a:off x="5249840" y="4264018"/>
              <a:ext cx="131763" cy="203200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5" name="Rectangle 29"/>
            <p:cNvSpPr>
              <a:spLocks noChangeArrowheads="1"/>
            </p:cNvSpPr>
            <p:nvPr/>
          </p:nvSpPr>
          <p:spPr bwMode="auto">
            <a:xfrm>
              <a:off x="5148240" y="4233856"/>
              <a:ext cx="111125" cy="233363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6" name="Rectangle 30"/>
            <p:cNvSpPr>
              <a:spLocks noChangeArrowheads="1"/>
            </p:cNvSpPr>
            <p:nvPr/>
          </p:nvSpPr>
          <p:spPr bwMode="auto">
            <a:xfrm>
              <a:off x="5137128" y="4224331"/>
              <a:ext cx="131763" cy="25241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7" name="Rectangle 31"/>
            <p:cNvSpPr>
              <a:spLocks noChangeArrowheads="1"/>
            </p:cNvSpPr>
            <p:nvPr/>
          </p:nvSpPr>
          <p:spPr bwMode="auto">
            <a:xfrm>
              <a:off x="5037115" y="4173531"/>
              <a:ext cx="120650" cy="28257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8" name="Rectangle 32"/>
            <p:cNvSpPr>
              <a:spLocks noChangeArrowheads="1"/>
            </p:cNvSpPr>
            <p:nvPr/>
          </p:nvSpPr>
          <p:spPr bwMode="auto">
            <a:xfrm>
              <a:off x="5026003" y="4162418"/>
              <a:ext cx="142875" cy="304800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59" name="Rectangle 33"/>
            <p:cNvSpPr>
              <a:spLocks noChangeArrowheads="1"/>
            </p:cNvSpPr>
            <p:nvPr/>
          </p:nvSpPr>
          <p:spPr bwMode="auto">
            <a:xfrm>
              <a:off x="4914878" y="4062406"/>
              <a:ext cx="111125" cy="393700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0" name="Rectangle 34"/>
            <p:cNvSpPr>
              <a:spLocks noChangeArrowheads="1"/>
            </p:cNvSpPr>
            <p:nvPr/>
          </p:nvSpPr>
          <p:spPr bwMode="auto">
            <a:xfrm>
              <a:off x="4905353" y="4051293"/>
              <a:ext cx="131763" cy="415925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1" name="Rectangle 35"/>
            <p:cNvSpPr>
              <a:spLocks noChangeArrowheads="1"/>
            </p:cNvSpPr>
            <p:nvPr/>
          </p:nvSpPr>
          <p:spPr bwMode="auto">
            <a:xfrm>
              <a:off x="4783115" y="3900481"/>
              <a:ext cx="122238" cy="55562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2" name="Rectangle 36"/>
            <p:cNvSpPr>
              <a:spLocks noChangeArrowheads="1"/>
            </p:cNvSpPr>
            <p:nvPr/>
          </p:nvSpPr>
          <p:spPr bwMode="auto">
            <a:xfrm>
              <a:off x="4773590" y="3889368"/>
              <a:ext cx="141288" cy="577850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3" name="Rectangle 37"/>
            <p:cNvSpPr>
              <a:spLocks noChangeArrowheads="1"/>
            </p:cNvSpPr>
            <p:nvPr/>
          </p:nvSpPr>
          <p:spPr bwMode="auto">
            <a:xfrm>
              <a:off x="4660878" y="3817931"/>
              <a:ext cx="122238" cy="64928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4" name="Rectangle 38"/>
            <p:cNvSpPr>
              <a:spLocks noChangeArrowheads="1"/>
            </p:cNvSpPr>
            <p:nvPr/>
          </p:nvSpPr>
          <p:spPr bwMode="auto">
            <a:xfrm>
              <a:off x="4651353" y="3808406"/>
              <a:ext cx="141288" cy="66833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5" name="Rectangle 39"/>
            <p:cNvSpPr>
              <a:spLocks noChangeArrowheads="1"/>
            </p:cNvSpPr>
            <p:nvPr/>
          </p:nvSpPr>
          <p:spPr bwMode="auto">
            <a:xfrm>
              <a:off x="4549753" y="3616318"/>
              <a:ext cx="122238" cy="83978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6" name="Rectangle 40"/>
            <p:cNvSpPr>
              <a:spLocks noChangeArrowheads="1"/>
            </p:cNvSpPr>
            <p:nvPr/>
          </p:nvSpPr>
          <p:spPr bwMode="auto">
            <a:xfrm>
              <a:off x="4540228" y="3606793"/>
              <a:ext cx="141288" cy="860425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7" name="Rectangle 41"/>
            <p:cNvSpPr>
              <a:spLocks noChangeArrowheads="1"/>
            </p:cNvSpPr>
            <p:nvPr/>
          </p:nvSpPr>
          <p:spPr bwMode="auto">
            <a:xfrm>
              <a:off x="4429103" y="3028943"/>
              <a:ext cx="111125" cy="14382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8" name="Rectangle 42"/>
            <p:cNvSpPr>
              <a:spLocks noChangeArrowheads="1"/>
            </p:cNvSpPr>
            <p:nvPr/>
          </p:nvSpPr>
          <p:spPr bwMode="auto">
            <a:xfrm>
              <a:off x="4417990" y="3019418"/>
              <a:ext cx="131763" cy="1457325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69" name="Rectangle 43"/>
            <p:cNvSpPr>
              <a:spLocks noChangeArrowheads="1"/>
            </p:cNvSpPr>
            <p:nvPr/>
          </p:nvSpPr>
          <p:spPr bwMode="auto">
            <a:xfrm>
              <a:off x="4297340" y="2968618"/>
              <a:ext cx="120650" cy="149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70" name="Rectangle 44"/>
            <p:cNvSpPr>
              <a:spLocks noChangeArrowheads="1"/>
            </p:cNvSpPr>
            <p:nvPr/>
          </p:nvSpPr>
          <p:spPr bwMode="auto">
            <a:xfrm>
              <a:off x="4286228" y="2957506"/>
              <a:ext cx="142875" cy="151923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71" name="Freeform 46"/>
            <p:cNvSpPr>
              <a:spLocks/>
            </p:cNvSpPr>
            <p:nvPr/>
          </p:nvSpPr>
          <p:spPr bwMode="auto">
            <a:xfrm>
              <a:off x="2947965" y="2938456"/>
              <a:ext cx="2879725" cy="1538288"/>
            </a:xfrm>
            <a:custGeom>
              <a:avLst/>
              <a:gdLst>
                <a:gd name="T0" fmla="*/ 0 w 1814"/>
                <a:gd name="T1" fmla="*/ 0 h 969"/>
                <a:gd name="T2" fmla="*/ 0 w 1814"/>
                <a:gd name="T3" fmla="*/ 2147483647 h 969"/>
                <a:gd name="T4" fmla="*/ 0 w 1814"/>
                <a:gd name="T5" fmla="*/ 2147483647 h 969"/>
                <a:gd name="T6" fmla="*/ 2147483647 w 1814"/>
                <a:gd name="T7" fmla="*/ 2147483647 h 969"/>
                <a:gd name="T8" fmla="*/ 2147483647 w 1814"/>
                <a:gd name="T9" fmla="*/ 2147483647 h 9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4"/>
                <a:gd name="T16" fmla="*/ 0 h 969"/>
                <a:gd name="T17" fmla="*/ 1814 w 1814"/>
                <a:gd name="T18" fmla="*/ 969 h 9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4" h="969">
                  <a:moveTo>
                    <a:pt x="0" y="0"/>
                  </a:moveTo>
                  <a:lnTo>
                    <a:pt x="0" y="969"/>
                  </a:lnTo>
                  <a:lnTo>
                    <a:pt x="1814" y="969"/>
                  </a:lnTo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72" name="Freeform 47"/>
            <p:cNvSpPr>
              <a:spLocks/>
            </p:cNvSpPr>
            <p:nvPr/>
          </p:nvSpPr>
          <p:spPr bwMode="auto">
            <a:xfrm>
              <a:off x="2928915" y="2917818"/>
              <a:ext cx="2878138" cy="1538288"/>
            </a:xfrm>
            <a:custGeom>
              <a:avLst/>
              <a:gdLst>
                <a:gd name="T0" fmla="*/ 0 w 1813"/>
                <a:gd name="T1" fmla="*/ 0 h 969"/>
                <a:gd name="T2" fmla="*/ 0 w 1813"/>
                <a:gd name="T3" fmla="*/ 2147483647 h 969"/>
                <a:gd name="T4" fmla="*/ 2147483647 w 1813"/>
                <a:gd name="T5" fmla="*/ 2147483647 h 969"/>
                <a:gd name="T6" fmla="*/ 0 60000 65536"/>
                <a:gd name="T7" fmla="*/ 0 60000 65536"/>
                <a:gd name="T8" fmla="*/ 0 60000 65536"/>
                <a:gd name="T9" fmla="*/ 0 w 1813"/>
                <a:gd name="T10" fmla="*/ 0 h 969"/>
                <a:gd name="T11" fmla="*/ 1813 w 1813"/>
                <a:gd name="T12" fmla="*/ 969 h 9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3" h="969">
                  <a:moveTo>
                    <a:pt x="0" y="0"/>
                  </a:moveTo>
                  <a:lnTo>
                    <a:pt x="0" y="969"/>
                  </a:lnTo>
                  <a:lnTo>
                    <a:pt x="1813" y="969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979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基本路径测试 </a:t>
            </a:r>
            <a:r>
              <a:rPr lang="en-US" altLang="zh-CN" sz="4000"/>
              <a:t>- </a:t>
            </a:r>
            <a:r>
              <a:rPr lang="zh-CN" altLang="en-US" sz="4000"/>
              <a:t>计算圈复杂度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6406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3000" dirty="0"/>
              <a:t>          </a:t>
            </a:r>
            <a:r>
              <a:rPr lang="zh-CN" altLang="en-US" sz="3000" dirty="0"/>
              <a:t>对应上面的圈复杂度，计算如下：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3000" dirty="0"/>
              <a:t>流图中有四个区域；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3000" dirty="0"/>
              <a:t>V(G)=11</a:t>
            </a:r>
            <a:r>
              <a:rPr lang="zh-CN" altLang="en-US" sz="3000" dirty="0"/>
              <a:t>条边</a:t>
            </a:r>
            <a:r>
              <a:rPr lang="en-US" altLang="zh-CN" sz="3000" dirty="0"/>
              <a:t>-9</a:t>
            </a:r>
            <a:r>
              <a:rPr lang="zh-CN" altLang="en-US" sz="3000" dirty="0"/>
              <a:t>结点</a:t>
            </a:r>
            <a:r>
              <a:rPr lang="en-US" altLang="zh-CN" sz="3000" dirty="0"/>
              <a:t>+2=4;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3000" dirty="0"/>
              <a:t>V(G)=3</a:t>
            </a:r>
            <a:r>
              <a:rPr lang="zh-CN" altLang="en-US" sz="3000" dirty="0"/>
              <a:t>个判定结点</a:t>
            </a:r>
            <a:r>
              <a:rPr lang="en-US" altLang="zh-CN" sz="3000" dirty="0"/>
              <a:t>+1=4</a:t>
            </a:r>
            <a:r>
              <a:rPr lang="zh-CN" altLang="en-US" sz="3000" dirty="0"/>
              <a:t>。</a:t>
            </a:r>
          </a:p>
          <a:p>
            <a:pPr>
              <a:buFontTx/>
              <a:buNone/>
            </a:pPr>
            <a:endParaRPr lang="en-US" altLang="zh-CN" sz="2800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695" y="2132856"/>
            <a:ext cx="4142210" cy="25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18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237412" cy="457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确定线性独立的路径集合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811213" y="2370138"/>
            <a:ext cx="76200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000" b="1" u="sng" dirty="0">
                <a:solidFill>
                  <a:schemeClr val="hlink"/>
                </a:solidFill>
                <a:ea typeface="宋体" pitchFamily="2" charset="-122"/>
              </a:rPr>
              <a:t> </a:t>
            </a: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独立路径：</a:t>
            </a:r>
            <a:r>
              <a:rPr lang="en-US" altLang="zh-CN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和其他的独立路径相比，至少引入一个新处理语句或一个新判断的程序通路。</a:t>
            </a:r>
            <a:r>
              <a:rPr lang="en-US" altLang="zh-CN" sz="2400" dirty="0">
                <a:latin typeface="宋体" panose="02010600030101010101" pitchFamily="2" charset="-122"/>
              </a:rPr>
              <a:t>V(G)</a:t>
            </a:r>
            <a:r>
              <a:rPr lang="zh-CN" altLang="en-US" sz="2400" dirty="0">
                <a:latin typeface="宋体" panose="02010600030101010101" pitchFamily="2" charset="-122"/>
              </a:rPr>
              <a:t>值正好等于该程序的独立路径的条数。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基本集：</a:t>
            </a:r>
            <a:r>
              <a:rPr lang="en-US" altLang="zh-CN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由独立路径构成的集合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en-US" altLang="zh-CN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 </a:t>
            </a: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由基本集导出的测试用例，保证每行代码语句至少被执行一次</a:t>
            </a:r>
            <a:endParaRPr lang="en-US" altLang="zh-CN" sz="2400" i="0" dirty="0">
              <a:effectLst>
                <a:outerShdw blurRad="38100" dist="38100" dir="2700000" algn="tl">
                  <a:srgbClr val="FFFFFF"/>
                </a:outerShdw>
              </a:effectLst>
              <a:latin typeface="宋体"/>
              <a:ea typeface="宋体"/>
              <a:cs typeface="宋体"/>
            </a:endParaRPr>
          </a:p>
          <a:p>
            <a:pPr marL="355600" indent="-355600" eaLnBrk="0" hangingPunct="0">
              <a:lnSpc>
                <a:spcPct val="150000"/>
              </a:lnSpc>
              <a:buClr>
                <a:srgbClr val="91AC4E"/>
              </a:buClr>
              <a:buSzPct val="80000"/>
              <a:buFont typeface="Wingdings" pitchFamily="2" charset="2"/>
              <a:buChar char="p"/>
              <a:defRPr/>
            </a:pPr>
            <a:r>
              <a:rPr lang="zh-CN" altLang="en-US" sz="2400" i="0" dirty="0">
                <a:effectLst>
                  <a:outerShdw blurRad="38100" dist="38100" dir="2700000" algn="tl">
                    <a:srgbClr val="FFFFFF"/>
                  </a:outerShdw>
                </a:effectLst>
                <a:latin typeface="宋体"/>
                <a:ea typeface="宋体"/>
                <a:cs typeface="宋体"/>
              </a:rPr>
              <a:t>基本集合不一定唯一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基本路径测试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052513"/>
            <a:ext cx="5867400" cy="4267200"/>
          </a:xfrm>
        </p:spPr>
        <p:txBody>
          <a:bodyPr/>
          <a:lstStyle/>
          <a:p>
            <a:r>
              <a:rPr lang="zh-CN" altLang="en-US" sz="2600" dirty="0"/>
              <a:t>第三步：确定独立路径集合</a:t>
            </a:r>
          </a:p>
          <a:p>
            <a:pPr lvl="1">
              <a:buFontTx/>
              <a:buNone/>
            </a:pPr>
            <a:r>
              <a:rPr lang="zh-CN" altLang="en-US" sz="2500" dirty="0"/>
              <a:t>          根据上面的计算方法，可得出四个独立的路径</a:t>
            </a:r>
            <a:r>
              <a:rPr lang="zh-CN" altLang="en-US" sz="2500" dirty="0">
                <a:sym typeface="Wingdings" panose="05000000000000000000" pitchFamily="2" charset="2"/>
              </a:rPr>
              <a:t>。</a:t>
            </a:r>
            <a:r>
              <a:rPr lang="en-US" altLang="zh-CN" sz="2500" dirty="0">
                <a:sym typeface="Wingdings" panose="05000000000000000000" pitchFamily="2" charset="2"/>
              </a:rPr>
              <a:t>()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300" dirty="0"/>
              <a:t>路径</a:t>
            </a:r>
            <a:r>
              <a:rPr lang="en-US" altLang="zh-CN" sz="2300" dirty="0"/>
              <a:t>1</a:t>
            </a:r>
            <a:r>
              <a:rPr lang="zh-CN" altLang="en-US" sz="2300" dirty="0"/>
              <a:t>：</a:t>
            </a:r>
            <a:r>
              <a:rPr lang="en-US" altLang="zh-CN" sz="2300" dirty="0"/>
              <a:t>1-11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300" dirty="0"/>
              <a:t>路径</a:t>
            </a:r>
            <a:r>
              <a:rPr lang="en-US" altLang="zh-CN" sz="2300" dirty="0"/>
              <a:t>2</a:t>
            </a:r>
            <a:r>
              <a:rPr lang="zh-CN" altLang="en-US" sz="2300" dirty="0"/>
              <a:t>：</a:t>
            </a:r>
            <a:r>
              <a:rPr lang="en-US" altLang="zh-CN" sz="2300" dirty="0"/>
              <a:t>1-2-3-6-7-9-10-1-11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300" dirty="0"/>
              <a:t>路径</a:t>
            </a:r>
            <a:r>
              <a:rPr lang="en-US" altLang="zh-CN" sz="2300" dirty="0"/>
              <a:t>3</a:t>
            </a:r>
            <a:r>
              <a:rPr lang="zh-CN" altLang="en-US" sz="2300" dirty="0"/>
              <a:t>：</a:t>
            </a:r>
            <a:r>
              <a:rPr lang="en-US" altLang="zh-CN" sz="2300" dirty="0"/>
              <a:t>1-2-3-6-8-9-10-1-11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300" dirty="0"/>
              <a:t>路径</a:t>
            </a:r>
            <a:r>
              <a:rPr lang="en-US" altLang="zh-CN" sz="2300" dirty="0"/>
              <a:t>4</a:t>
            </a:r>
            <a:r>
              <a:rPr lang="zh-CN" altLang="en-US" sz="2300" dirty="0"/>
              <a:t>：</a:t>
            </a:r>
            <a:r>
              <a:rPr lang="en-US" altLang="zh-CN" sz="2300" dirty="0"/>
              <a:t>1-2-3-4-5-10-1-11</a:t>
            </a:r>
          </a:p>
          <a:p>
            <a:pPr>
              <a:buFontTx/>
              <a:buNone/>
            </a:pPr>
            <a:r>
              <a:rPr lang="en-US" altLang="zh-CN" sz="2600" dirty="0"/>
              <a:t>		</a:t>
            </a:r>
            <a:r>
              <a:rPr lang="zh-CN" altLang="en-US" sz="2600" dirty="0"/>
              <a:t>根据上面的独立路径，去设计输入数据，使程序分别执行到上面四条路径。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92695"/>
            <a:ext cx="4142210" cy="25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60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基本路径测试 </a:t>
            </a:r>
            <a:r>
              <a:rPr lang="en-US" altLang="zh-CN" sz="4000"/>
              <a:t>- </a:t>
            </a:r>
            <a:r>
              <a:rPr lang="zh-CN" altLang="en-US" sz="4000"/>
              <a:t>准备测试用例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000"/>
              <a:t>第四步：准备测试用例</a:t>
            </a:r>
          </a:p>
          <a:p>
            <a:pPr lvl="1">
              <a:buFontTx/>
              <a:buNone/>
            </a:pPr>
            <a:r>
              <a:rPr lang="zh-CN" altLang="en-US" sz="3000"/>
              <a:t>		      为了确保基本路径集中的每一条路径的执行，根据判断结点给出的条件，选择适当的数据以保证某一条路径可以被测试到，满足上面例子基本路径集的测试用例是：</a:t>
            </a:r>
          </a:p>
        </p:txBody>
      </p:sp>
    </p:spTree>
    <p:extLst>
      <p:ext uri="{BB962C8B-B14F-4D97-AF65-F5344CB8AC3E}">
        <p14:creationId xmlns:p14="http://schemas.microsoft.com/office/powerpoint/2010/main" val="2256522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33375"/>
            <a:ext cx="6264275" cy="719138"/>
          </a:xfrm>
        </p:spPr>
        <p:txBody>
          <a:bodyPr lIns="90487" tIns="44450" rIns="90487" bIns="44450"/>
          <a:lstStyle/>
          <a:p>
            <a:pPr algn="ctr" eaLnBrk="1" hangingPunct="1">
              <a:tabLst>
                <a:tab pos="7540625" algn="r"/>
              </a:tabLst>
              <a:defRPr/>
            </a:pPr>
            <a:r>
              <a:rPr lang="zh-CN" altLang="en-US" sz="3200" dirty="0">
                <a:solidFill>
                  <a:srgbClr val="FFFF00"/>
                </a:solidFill>
                <a:latin typeface="+mj-ea"/>
              </a:rPr>
              <a:t>测试用例覆盖集合中每条路径</a:t>
            </a:r>
          </a:p>
        </p:txBody>
      </p:sp>
      <p:sp>
        <p:nvSpPr>
          <p:cNvPr id="1670147" name="Rectangle 3"/>
          <p:cNvSpPr>
            <a:spLocks noChangeArrowheads="1"/>
          </p:cNvSpPr>
          <p:nvPr/>
        </p:nvSpPr>
        <p:spPr bwMode="auto">
          <a:xfrm>
            <a:off x="1042988" y="4508500"/>
            <a:ext cx="7129462" cy="1260475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lIns="90487" tIns="44450" rIns="90487" bIns="44450" anchor="ctr"/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FF00FF"/>
              </a:buClr>
              <a:buSzPct val="120000"/>
              <a:buFont typeface="Zapf Dingbats"/>
              <a:buChar char="è"/>
            </a:pPr>
            <a:r>
              <a:rPr lang="zh-CN" altLang="en-US" sz="2800" i="0"/>
              <a:t>基本路径测试并不是测试所有路径的组合，仅仅保证每条基本路径被执行一次</a:t>
            </a:r>
            <a:endParaRPr lang="en-US" altLang="zh-CN" sz="2800" i="0" u="sng"/>
          </a:p>
        </p:txBody>
      </p:sp>
      <p:sp>
        <p:nvSpPr>
          <p:cNvPr id="158723" name="Rectangle 4"/>
          <p:cNvSpPr>
            <a:spLocks noChangeArrowheads="1"/>
          </p:cNvSpPr>
          <p:nvPr/>
        </p:nvSpPr>
        <p:spPr bwMode="auto">
          <a:xfrm>
            <a:off x="539750" y="1700213"/>
            <a:ext cx="7920038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3050" indent="-273050" eaLnBrk="0" hangingPunct="0"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latin typeface="Verdana" pitchFamily="34" charset="0"/>
              </a:rPr>
              <a:t> </a:t>
            </a:r>
            <a:r>
              <a:rPr lang="zh-CN" altLang="en-US" sz="2400" i="0" dirty="0">
                <a:latin typeface="Verdana" pitchFamily="34" charset="0"/>
              </a:rPr>
              <a:t>不需要活动图</a:t>
            </a:r>
            <a:r>
              <a:rPr lang="en-US" altLang="zh-CN" sz="2400" i="0" dirty="0">
                <a:latin typeface="Verdana" pitchFamily="34" charset="0"/>
              </a:rPr>
              <a:t>, </a:t>
            </a:r>
            <a:r>
              <a:rPr lang="zh-CN" altLang="en-US" sz="2400" i="0" dirty="0">
                <a:latin typeface="Verdana" pitchFamily="34" charset="0"/>
              </a:rPr>
              <a:t>但最好绘制程序流程图</a:t>
            </a:r>
            <a:endParaRPr lang="en-US" altLang="zh-CN" sz="2400" i="0" dirty="0">
              <a:latin typeface="Verdana" pitchFamily="34" charset="0"/>
            </a:endParaRPr>
          </a:p>
          <a:p>
            <a:pPr marL="273050" indent="-273050" eaLnBrk="0" hangingPunct="0"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i="0" dirty="0">
                <a:latin typeface="Verdana" pitchFamily="34" charset="0"/>
              </a:rPr>
              <a:t> </a:t>
            </a:r>
            <a:r>
              <a:rPr lang="zh-CN" altLang="en-US" sz="2400" i="0" dirty="0">
                <a:latin typeface="Verdana" pitchFamily="34" charset="0"/>
              </a:rPr>
              <a:t>计算每个逻辑测试，也就是布尔操作符数加</a:t>
            </a:r>
            <a:r>
              <a:rPr lang="en-US" altLang="zh-CN" sz="2400" i="0" dirty="0">
                <a:latin typeface="Verdana" pitchFamily="34" charset="0"/>
              </a:rPr>
              <a:t>1</a:t>
            </a:r>
          </a:p>
          <a:p>
            <a:pPr marL="273050" indent="-273050" eaLnBrk="0" hangingPunct="0"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i="0" dirty="0">
                <a:latin typeface="Verdana" pitchFamily="34" charset="0"/>
              </a:rPr>
              <a:t> </a:t>
            </a:r>
            <a:r>
              <a:rPr lang="zh-CN" altLang="en-US" sz="2400" i="0" dirty="0">
                <a:latin typeface="Verdana" pitchFamily="34" charset="0"/>
              </a:rPr>
              <a:t>最好每个单元都进行基本路径测试，对关键组件则是必要的</a:t>
            </a:r>
            <a:endParaRPr lang="en-US" altLang="zh-CN" sz="2400" i="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0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0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147" grpId="0" animBg="1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基本路径测试方法</a:t>
            </a:r>
            <a:r>
              <a:rPr lang="zh-CN" altLang="en-US" sz="3200"/>
              <a:t>（续）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95400"/>
            <a:ext cx="6400800" cy="5257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void  Sort ( int  iRecordNum, int iType 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 {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2    int  x=0;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3    int  y=0;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4    while ( iRecordNum-- &gt; 0 )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5    {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6	   If ( iType==0 )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7		x=y+2;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8     else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9	      If ( iType==1 )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10            x=y+10;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11       else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12            x=y+20;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13    }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14 }</a:t>
            </a:r>
          </a:p>
        </p:txBody>
      </p:sp>
    </p:spTree>
    <p:extLst>
      <p:ext uri="{BB962C8B-B14F-4D97-AF65-F5344CB8AC3E}">
        <p14:creationId xmlns:p14="http://schemas.microsoft.com/office/powerpoint/2010/main" val="15752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6" grpId="0" autoUpdateAnimBg="0"/>
      <p:bldP spid="333827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8\cf0 full\par}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4\cf0 delete\par}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4\cf0 push\par}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4\cf0 push\par}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pop\par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top\par}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top\par}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4\cf0 push\par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5.0"/>
  <p:tag name="PROBLEMSCORE_HALF" val="2.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TOTALSEGMENTS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pop\par}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pop\par}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8\cf0 filled\par}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RROR\par}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4\cf0 delete\par}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RROR\par}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4\cf0 delete\par}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RROR\par}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top\par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3"/>
  <p:tag name="PPWINTOTALSEGMENTS" val="1"/>
  <p:tag name="PPWINSEGMENT1SOURCERTF" val="{\rtf1\ansi\deff0{\fonttbl{\f0\fcharset0 Times New Roman;}}{\colortbl\red0\green0\blue0;}{\f0\fs24\cf0 pop\par}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RROR\par}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SCORE" val="6.0"/>
  <p:tag name="PROBLEMBLANK" val="[{&quot;Num&quot;:1,&quot;Score&quot;:2.0,&quot;Answers&quot;:[&quot;&quot;],&quot;CaseSensitive&quot;:false,&quot;FuzzyMatch&quot;:true},{&quot;Num&quot;:2,&quot;Score&quot;:2.0,&quot;Answers&quot;:[&quot;&quot;],&quot;CaseSensitive&quot;:false,&quot;FuzzyMatch&quot;:true},{&quot;Num&quot;:3,&quot;Score&quot;:2.0,&quot;Answers&quot;:[&quot;&quot;],&quot;CaseSensitive&quot;:false,&quot;FuzzyMatch&quot;:true}]"/>
  <p:tag name="PROBLEMREMARK" val="1 11位的非纯数字&#10;2 字符长度为0&#10;  字符长度&gt;11&#10;  0&lt;字符长度&lt;11&#10;3 所以不是以135,136,137开头的11为数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True"/>
  <p:tag name="PROBLEMSCORE" val="4.0"/>
  <p:tag name="PROBLEMBLANK" val="[{&quot;Num&quot;:1,&quot;Score&quot;:1.0,&quot;Answers&quot;:[&quot;A&quot;],&quot;CaseSensitive&quot;:false,&quot;FuzzyMatch&quot;:false},{&quot;Num&quot;:2,&quot;Score&quot;:1.0,&quot;Answers&quot;:[&quot;A&quot;],&quot;CaseSensitive&quot;:false,&quot;FuzzyMatch&quot;:false},{&quot;Num&quot;:3,&quot;Score&quot;:1.0,&quot;Answers&quot;:[&quot;B&quot;],&quot;CaseSensitive&quot;:false,&quot;FuzzyMatch&quot;:false},{&quot;Num&quot;:4,&quot;Score&quot;:1.0,&quot;Answers&quot;:[&quot;B&quot;],&quot;CaseSensitive&quot;:false,&quot;FuzzyMatch&quot;:false}]"/>
  <p:tag name="PROBLEMREMARK" val="1 A&#10;2 A&#10;3 B&#10;4 B此处添加答案解析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25"/>
  <p:tag name="PPWINSEGMENT1SOURCERTF" val="{\rtf1\ansi\deff0{\fonttbl{\f0\fcharset0 Arial;}}{\colortbl\red35\green30\blue96;}{\f0\fs36\b\i\cf0 Zustandsdiagramm eines Stapels\par}}"/>
  <p:tag name="PPWINSEGMENT1TARGETRTF" val="{\rtf1\ansi\deff1{\fonttbl{\f1\fcharset0 Arial;}}{\colortbl\red0\green0\blue0;\red35\green30\blue96;}{\f1\fs36\b\i\cf1 Status diagram of a stack\par}}"/>
  <p:tag name="PPWINLASTSAVEDTRANSLATION" val="Status diagram of a stack"/>
  <p:tag name="PPWINALREADYSEGMENTED" val="True"/>
  <p:tag name="PPWINTOTALSEGMENTS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4\cf0 init\par}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4\cf0 push\par}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7"/>
  <p:tag name="PPWINSEGMENT1SOURCERTF" val="{\rtf1\ansi\deff0{\fonttbl{\f0\fcharset0 Times New Roman;}}{\colortbl\red0\green0\blue0;}{\f0\fs28\cf0 initial\par}}"/>
  <p:tag name="PPWINLASTSAVEDTRANSLATION" val="initial"/>
  <p:tag name="PPWINALREADYSEGMENTED" val="True"/>
  <p:tag name="PPWINTOTALSEGMENTS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mpty\par}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5"/>
  <p:tag name="PPWINTOTALSEGMENTS" val="1"/>
  <p:tag name="PPWINSEGMENT1SOURCERTF" val="{\rtf1\ansi\deff0{\fonttbl{\f0\fcharset0 Times New Roman;}}{\colortbl\red0\green0\blue0;}{\f0\fs28\cf0 empty\par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7"/>
  <p:tag name="PPWINTOTALSEGMENTS" val="1"/>
  <p:tag name="PPWINSEGMENT1SOURCERTF" val="{\rtf1\ansi\deff0{\fonttbl{\f0\fcharset0 Times New Roman;}}{\colortbl\red0\green0\blue0;}{\f0\fs28\cf0 deleted\par}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8\cf0 filled\par}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8\cf0 filled\par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8\cf0 filled\par}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8\cf0 full\par}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4"/>
  <p:tag name="PPWINTOTALSEGMENTS" val="1"/>
  <p:tag name="PPWINSEGMENT1SOURCERTF" val="{\rtf1\ansi\deff0{\fonttbl{\f0\fcharset0 Times New Roman;}}{\colortbl\red0\green0\blue0;}{\f0\fs28\cf0 full\par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WINSEGMENT1START" val="1"/>
  <p:tag name="PPWINSEGMENT1LENGTH" val="6"/>
  <p:tag name="PPWINTOTALSEGMENTS" val="1"/>
  <p:tag name="PPWINSEGMENT1SOURCERTF" val="{\rtf1\ansi\deff0{\fonttbl{\f0\fcharset0 Times New Roman;}}{\colortbl\red0\green0\blue0;}{\f0\fs28\cf0 filled\par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AGGERGROUP" val="10"/>
</p:tagLst>
</file>

<file path=ppt/theme/theme1.xml><?xml version="1.0" encoding="utf-8"?>
<a:theme xmlns:a="http://schemas.openxmlformats.org/drawingml/2006/main" name="6">
  <a:themeElements>
    <a:clrScheme name="Nordri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C8C92"/>
      </a:accent2>
      <a:accent3>
        <a:srgbClr val="FFFFFF"/>
      </a:accent3>
      <a:accent4>
        <a:srgbClr val="1E4649"/>
      </a:accent4>
      <a:accent5>
        <a:srgbClr val="BBE0E3"/>
      </a:accent5>
      <a:accent6>
        <a:srgbClr val="71BEC4"/>
      </a:accent6>
      <a:hlink>
        <a:srgbClr val="000000"/>
      </a:hlink>
      <a:folHlink>
        <a:srgbClr val="262626"/>
      </a:folHlink>
    </a:clrScheme>
    <a:fontScheme name="NordriDesign_免费商务模板系列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</Template>
  <TotalTime>21230</TotalTime>
  <Words>8480</Words>
  <Application>Microsoft Office PowerPoint</Application>
  <PresentationFormat>全屏显示(4:3)</PresentationFormat>
  <Paragraphs>1312</Paragraphs>
  <Slides>146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146</vt:i4>
      </vt:variant>
    </vt:vector>
  </HeadingPairs>
  <TitlesOfParts>
    <vt:vector size="169" baseType="lpstr">
      <vt:lpstr>Zapf Dingbats</vt:lpstr>
      <vt:lpstr>黑体</vt:lpstr>
      <vt:lpstr>华文楷体</vt:lpstr>
      <vt:lpstr>楷体</vt:lpstr>
      <vt:lpstr>楷体_GB2312</vt:lpstr>
      <vt:lpstr>宋体</vt:lpstr>
      <vt:lpstr>微软雅黑</vt:lpstr>
      <vt:lpstr>微软雅黑</vt:lpstr>
      <vt:lpstr>Arial</vt:lpstr>
      <vt:lpstr>Arial Narrow</vt:lpstr>
      <vt:lpstr>Calibri</vt:lpstr>
      <vt:lpstr>Comic Sans MS</vt:lpstr>
      <vt:lpstr>Courier New</vt:lpstr>
      <vt:lpstr>open sans</vt:lpstr>
      <vt:lpstr>Symbol</vt:lpstr>
      <vt:lpstr>Tahoma</vt:lpstr>
      <vt:lpstr>Times</vt:lpstr>
      <vt:lpstr>Times New Roman</vt:lpstr>
      <vt:lpstr>Verdana</vt:lpstr>
      <vt:lpstr>Wingdings</vt:lpstr>
      <vt:lpstr>6</vt:lpstr>
      <vt:lpstr>位图图像</vt:lpstr>
      <vt:lpstr>Clip</vt:lpstr>
      <vt:lpstr>PowerPoint 演示文稿</vt:lpstr>
      <vt:lpstr>第2章 回顾</vt:lpstr>
      <vt:lpstr>第3章  软件测试的方法</vt:lpstr>
      <vt:lpstr>方法论和具体方法</vt:lpstr>
      <vt:lpstr>测试领域</vt:lpstr>
      <vt:lpstr>测试方法</vt:lpstr>
      <vt:lpstr>具体方法或技术</vt:lpstr>
      <vt:lpstr>过去常提“黑盒和白盒”方法</vt:lpstr>
      <vt:lpstr>其它方法</vt:lpstr>
      <vt:lpstr>3.1 基于直觉和经验的方法</vt:lpstr>
      <vt:lpstr>3.1.1 ALAC测试和随机测试</vt:lpstr>
      <vt:lpstr>3.1.2 错误猜测法</vt:lpstr>
      <vt:lpstr>3.2 基于输入域的测试方法</vt:lpstr>
      <vt:lpstr>3.2.1 等价类划分方法</vt:lpstr>
      <vt:lpstr>确定等价类的方法</vt:lpstr>
      <vt:lpstr>确定等价类的方法（2）</vt:lpstr>
      <vt:lpstr>确定等价类的方式 (3)</vt:lpstr>
      <vt:lpstr>等价类测试用例-Example</vt:lpstr>
      <vt:lpstr>根据等价类创建测试用例的步骤</vt:lpstr>
      <vt:lpstr>PowerPoint 演示文稿</vt:lpstr>
      <vt:lpstr>PowerPoint 演示文稿</vt:lpstr>
      <vt:lpstr>PowerPoint 演示文稿</vt:lpstr>
      <vt:lpstr>3.2.2 边界值分析方法</vt:lpstr>
      <vt:lpstr>确定边界值的方法</vt:lpstr>
      <vt:lpstr>确定边界值的方法（2）</vt:lpstr>
      <vt:lpstr>BVA 示例2 </vt:lpstr>
      <vt:lpstr>BVA 示例3</vt:lpstr>
      <vt:lpstr>二进制</vt:lpstr>
      <vt:lpstr>ASCII Table</vt:lpstr>
      <vt:lpstr>一些特殊的边界值</vt:lpstr>
      <vt:lpstr>PowerPoint 演示文稿</vt:lpstr>
      <vt:lpstr>3.3 基于组合技术和组合优化的方法</vt:lpstr>
      <vt:lpstr>3.3.1 判定表方法</vt:lpstr>
      <vt:lpstr>判定表元素</vt:lpstr>
      <vt:lpstr>判定表方法步骤</vt:lpstr>
      <vt:lpstr>打印机打印</vt:lpstr>
      <vt:lpstr>判定表 示例1</vt:lpstr>
      <vt:lpstr>PowerPoint 演示文稿</vt:lpstr>
      <vt:lpstr>PowerPoint 演示文稿</vt:lpstr>
      <vt:lpstr>PowerPoint 演示文稿</vt:lpstr>
      <vt:lpstr>3.3.2 因果图法</vt:lpstr>
      <vt:lpstr>因果图的基本符合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3.3.3 两两组合（Pairwise）方法</vt:lpstr>
      <vt:lpstr>PowerPoint 演示文稿</vt:lpstr>
      <vt:lpstr>PowerPoint 演示文稿</vt:lpstr>
      <vt:lpstr>Pairwise测试工具</vt:lpstr>
      <vt:lpstr>3.3.4 正交实验法</vt:lpstr>
      <vt:lpstr>为什么使用正交试验法？</vt:lpstr>
      <vt:lpstr>正交实验设计方法</vt:lpstr>
      <vt:lpstr>PowerPoint 演示文稿</vt:lpstr>
      <vt:lpstr>PowerPoint 演示文稿</vt:lpstr>
      <vt:lpstr>PowerPoint 演示文稿</vt:lpstr>
      <vt:lpstr>PowerPoint 演示文稿</vt:lpstr>
      <vt:lpstr>实例</vt:lpstr>
      <vt:lpstr>PowerPoint 演示文稿</vt:lpstr>
      <vt:lpstr>3.4 基于覆盖的方法</vt:lpstr>
      <vt:lpstr>逻辑覆盖 vs. 路径覆盖</vt:lpstr>
      <vt:lpstr>代码：语句覆盖</vt:lpstr>
      <vt:lpstr>PowerPoint 演示文稿</vt:lpstr>
      <vt:lpstr>PowerPoint 演示文稿</vt:lpstr>
      <vt:lpstr>3.4.1 判定覆盖</vt:lpstr>
      <vt:lpstr>示例：绘制控制图</vt:lpstr>
      <vt:lpstr>3.4.2 条件覆盖</vt:lpstr>
      <vt:lpstr>示例：列出所有条件</vt:lpstr>
      <vt:lpstr>PowerPoint 演示文稿</vt:lpstr>
      <vt:lpstr>3.4.3 判定条件覆盖</vt:lpstr>
      <vt:lpstr>PowerPoint 演示文稿</vt:lpstr>
      <vt:lpstr>3.4.4 条件组合测试</vt:lpstr>
      <vt:lpstr>示例 (1)</vt:lpstr>
      <vt:lpstr>示例 (2)</vt:lpstr>
      <vt:lpstr>问题</vt:lpstr>
      <vt:lpstr>修正条件/判定覆盖</vt:lpstr>
      <vt:lpstr>PowerPoint 演示文稿</vt:lpstr>
      <vt:lpstr>示例</vt:lpstr>
      <vt:lpstr>3.4.5 基本路径覆盖</vt:lpstr>
      <vt:lpstr>基本路径覆盖的设计过程</vt:lpstr>
      <vt:lpstr>示例 – 源代码</vt:lpstr>
      <vt:lpstr>示例 – 流程图</vt:lpstr>
      <vt:lpstr>基本路径测试:流程图简化</vt:lpstr>
      <vt:lpstr>流程图的圈复杂度</vt:lpstr>
      <vt:lpstr>流程图的圈复杂度</vt:lpstr>
      <vt:lpstr>基本路径测试 - 计算圈复杂度</vt:lpstr>
      <vt:lpstr>确定线性独立的路径集合</vt:lpstr>
      <vt:lpstr>基本路径测试</vt:lpstr>
      <vt:lpstr>基本路径测试 - 准备测试用例</vt:lpstr>
      <vt:lpstr>测试用例覆盖集合中每条路径</vt:lpstr>
      <vt:lpstr>基本路径测试方法（续）</vt:lpstr>
      <vt:lpstr>基本路径测试方法（续）</vt:lpstr>
      <vt:lpstr>基本路径测试方法（续）</vt:lpstr>
      <vt:lpstr>小结</vt:lpstr>
      <vt:lpstr>测试覆盖率的计算</vt:lpstr>
      <vt:lpstr>小结：方法的灵活运用</vt:lpstr>
      <vt:lpstr>循环测试－ 1</vt:lpstr>
      <vt:lpstr>循环测试－ 2</vt:lpstr>
      <vt:lpstr>循环测试 - 3</vt:lpstr>
      <vt:lpstr>3.5 基于缺陷模式的测试</vt:lpstr>
      <vt:lpstr>3.5 基于缺陷模式的测试</vt:lpstr>
      <vt:lpstr>检测步骤</vt:lpstr>
      <vt:lpstr>3.6 基于模型的测试方法</vt:lpstr>
      <vt:lpstr>什么是MBT？</vt:lpstr>
      <vt:lpstr>MBT方法</vt:lpstr>
      <vt:lpstr>3.6.1 功能图法(基于状态的测试)</vt:lpstr>
      <vt:lpstr>PowerPoint 演示文稿</vt:lpstr>
      <vt:lpstr>状态迁移图 </vt:lpstr>
      <vt:lpstr>如何设计测试用例？</vt:lpstr>
      <vt:lpstr>PowerPoint 演示文稿</vt:lpstr>
      <vt:lpstr>PowerPoint 演示文稿</vt:lpstr>
      <vt:lpstr>PowerPoint 演示文稿</vt:lpstr>
      <vt:lpstr>功能图法——实例</vt:lpstr>
      <vt:lpstr>PowerPoint 演示文稿</vt:lpstr>
      <vt:lpstr>逻辑功能表</vt:lpstr>
      <vt:lpstr>状态图</vt:lpstr>
      <vt:lpstr>PowerPoint 演示文稿</vt:lpstr>
      <vt:lpstr>PowerPoint 演示文稿</vt:lpstr>
      <vt:lpstr>3.6.2 模糊测试方法</vt:lpstr>
      <vt:lpstr>步骤</vt:lpstr>
      <vt:lpstr>PowerPoint 演示文稿</vt:lpstr>
      <vt:lpstr>3.7 形式化方法</vt:lpstr>
      <vt:lpstr>3.7.1 形式化方法</vt:lpstr>
      <vt:lpstr>示例</vt:lpstr>
      <vt:lpstr>形式化三部曲</vt:lpstr>
      <vt:lpstr>形式化的具体方法</vt:lpstr>
      <vt:lpstr>3.7.2 形式化验证</vt:lpstr>
      <vt:lpstr>形式化验证的一些具体方法</vt:lpstr>
      <vt:lpstr>3.7.3 扩展有限状态机方法</vt:lpstr>
      <vt:lpstr>PowerPoint 演示文稿</vt:lpstr>
      <vt:lpstr>EFSM示例-1</vt:lpstr>
      <vt:lpstr>EFSM示例-2</vt:lpstr>
      <vt:lpstr>PowerPoint 演示文稿</vt:lpstr>
      <vt:lpstr>EFSM工具 - FSME</vt:lpstr>
      <vt:lpstr>示例：状态图</vt:lpstr>
      <vt:lpstr>状态表</vt:lpstr>
      <vt:lpstr>PowerPoint 演示文稿</vt:lpstr>
      <vt:lpstr>PowerPoint 演示文稿</vt:lpstr>
    </vt:vector>
  </TitlesOfParts>
  <Company>Webex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Kerryzhu</dc:creator>
  <cp:keywords>ppt幻灯设计/ppt模板设计</cp:keywords>
  <dc:description>Nordri设计工作室ppt模版发布供大家免费下载使用。版权为Nordri设计工作室所有。您可以自行使用、修改、复制本模版。转载、发表或以其它方式利用本模版上内容，如果您需更进一步的服务，请和我们联系。</dc:description>
  <cp:lastModifiedBy>星宇 贾</cp:lastModifiedBy>
  <cp:revision>511</cp:revision>
  <dcterms:created xsi:type="dcterms:W3CDTF">2011-09-26T13:26:34Z</dcterms:created>
  <dcterms:modified xsi:type="dcterms:W3CDTF">2023-04-12T03:39:13Z</dcterms:modified>
  <cp:category>免费模板</cp:category>
</cp:coreProperties>
</file>